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60"/>
  </p:notesMasterIdLst>
  <p:sldIdLst>
    <p:sldId id="257" r:id="rId4"/>
    <p:sldId id="349" r:id="rId5"/>
    <p:sldId id="421" r:id="rId6"/>
    <p:sldId id="398" r:id="rId7"/>
    <p:sldId id="350" r:id="rId8"/>
    <p:sldId id="351" r:id="rId9"/>
    <p:sldId id="352" r:id="rId10"/>
    <p:sldId id="353" r:id="rId11"/>
    <p:sldId id="377" r:id="rId12"/>
    <p:sldId id="354" r:id="rId13"/>
    <p:sldId id="355" r:id="rId14"/>
    <p:sldId id="357" r:id="rId15"/>
    <p:sldId id="437" r:id="rId16"/>
    <p:sldId id="397" r:id="rId17"/>
    <p:sldId id="392" r:id="rId18"/>
    <p:sldId id="393" r:id="rId19"/>
    <p:sldId id="394" r:id="rId20"/>
    <p:sldId id="438" r:id="rId21"/>
    <p:sldId id="439" r:id="rId22"/>
    <p:sldId id="396" r:id="rId23"/>
    <p:sldId id="395" r:id="rId24"/>
    <p:sldId id="428" r:id="rId25"/>
    <p:sldId id="415" r:id="rId26"/>
    <p:sldId id="416" r:id="rId27"/>
    <p:sldId id="417" r:id="rId28"/>
    <p:sldId id="414" r:id="rId29"/>
    <p:sldId id="429" r:id="rId30"/>
    <p:sldId id="431" r:id="rId31"/>
    <p:sldId id="432" r:id="rId32"/>
    <p:sldId id="433" r:id="rId33"/>
    <p:sldId id="404" r:id="rId34"/>
    <p:sldId id="405" r:id="rId35"/>
    <p:sldId id="406" r:id="rId36"/>
    <p:sldId id="399" r:id="rId37"/>
    <p:sldId id="434" r:id="rId38"/>
    <p:sldId id="403" r:id="rId39"/>
    <p:sldId id="440" r:id="rId40"/>
    <p:sldId id="441" r:id="rId41"/>
    <p:sldId id="442" r:id="rId42"/>
    <p:sldId id="443" r:id="rId43"/>
    <p:sldId id="430" r:id="rId44"/>
    <p:sldId id="423" r:id="rId45"/>
    <p:sldId id="424" r:id="rId46"/>
    <p:sldId id="435" r:id="rId47"/>
    <p:sldId id="425" r:id="rId48"/>
    <p:sldId id="426" r:id="rId49"/>
    <p:sldId id="436" r:id="rId50"/>
    <p:sldId id="427" r:id="rId51"/>
    <p:sldId id="444" r:id="rId52"/>
    <p:sldId id="445" r:id="rId53"/>
    <p:sldId id="446" r:id="rId54"/>
    <p:sldId id="368" r:id="rId55"/>
    <p:sldId id="369" r:id="rId56"/>
    <p:sldId id="422" r:id="rId57"/>
    <p:sldId id="380" r:id="rId58"/>
    <p:sldId id="388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F0CB39-8794-4241-8337-20222F10DD87}">
          <p14:sldIdLst>
            <p14:sldId id="257"/>
            <p14:sldId id="349"/>
          </p14:sldIdLst>
        </p14:section>
        <p14:section name="存储介质分类Memory taxonomy" id="{04086E80-D49F-B046-B8BE-1CBCBE4A5792}">
          <p14:sldIdLst>
            <p14:sldId id="421"/>
            <p14:sldId id="398"/>
            <p14:sldId id="350"/>
            <p14:sldId id="351"/>
            <p14:sldId id="352"/>
            <p14:sldId id="353"/>
            <p14:sldId id="377"/>
            <p14:sldId id="354"/>
            <p14:sldId id="355"/>
            <p14:sldId id="357"/>
            <p14:sldId id="437"/>
            <p14:sldId id="397"/>
            <p14:sldId id="392"/>
            <p14:sldId id="393"/>
            <p14:sldId id="394"/>
            <p14:sldId id="438"/>
            <p14:sldId id="439"/>
            <p14:sldId id="396"/>
            <p14:sldId id="395"/>
          </p14:sldIdLst>
        </p14:section>
        <p14:section name="存储系统的分层设计 Memory Hierarchy" id="{18C683EA-D78A-5D49-B8DE-6E1444EB01F6}">
          <p14:sldIdLst>
            <p14:sldId id="428"/>
            <p14:sldId id="415"/>
            <p14:sldId id="416"/>
            <p14:sldId id="417"/>
            <p14:sldId id="414"/>
          </p14:sldIdLst>
        </p14:section>
        <p14:section name="随机访问内存的组织 RAM Organization" id="{B515E1B6-2C09-CE45-87A6-C4F625FAE1EB}">
          <p14:sldIdLst>
            <p14:sldId id="429"/>
            <p14:sldId id="431"/>
            <p14:sldId id="432"/>
            <p14:sldId id="433"/>
            <p14:sldId id="404"/>
            <p14:sldId id="405"/>
            <p14:sldId id="406"/>
            <p14:sldId id="399"/>
            <p14:sldId id="434"/>
            <p14:sldId id="403"/>
            <p14:sldId id="440"/>
            <p14:sldId id="441"/>
            <p14:sldId id="442"/>
            <p14:sldId id="443"/>
          </p14:sldIdLst>
        </p14:section>
        <p14:section name="内存扩展 Memory Extension" id="{91D58B9D-3881-F74E-819E-C75A8158798E}">
          <p14:sldIdLst>
            <p14:sldId id="430"/>
            <p14:sldId id="423"/>
            <p14:sldId id="424"/>
            <p14:sldId id="435"/>
            <p14:sldId id="425"/>
            <p14:sldId id="426"/>
            <p14:sldId id="436"/>
            <p14:sldId id="427"/>
            <p14:sldId id="444"/>
            <p14:sldId id="445"/>
            <p14:sldId id="446"/>
            <p14:sldId id="368"/>
            <p14:sldId id="369"/>
            <p14:sldId id="422"/>
            <p14:sldId id="380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49C"/>
    <a:srgbClr val="FFFF99"/>
    <a:srgbClr val="E2E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8"/>
    <p:restoredTop sz="82340" autoAdjust="0"/>
  </p:normalViewPr>
  <p:slideViewPr>
    <p:cSldViewPr>
      <p:cViewPr varScale="1">
        <p:scale>
          <a:sx n="126" d="100"/>
          <a:sy n="126" d="100"/>
        </p:scale>
        <p:origin x="33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F5332-2E67-4197-A9D6-96730940DD45}" type="datetimeFigureOut">
              <a:rPr lang="en-US" smtClean="0"/>
              <a:pPr/>
              <a:t>4/29/21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3CE85-8A39-439B-A638-99B6975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8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C97659-6C04-48EA-B305-2919BD7837F2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1913D-4213-4D9D-B0DE-E85BD4218B0F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36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B77A0-4DEF-40D3-A714-B399C0B0E8AB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22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CE85-8A39-439B-A638-99B69752E8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6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B77A0-4DEF-40D3-A714-B399C0B0E8AB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1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5B4D3-5204-48C7-921D-B87BF9E1F4AA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6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FBAC10-288D-4E3C-B51B-6154044BC1EA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C5A6DE-52A2-44EA-8B0E-4D0849AE7489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989F8-F91E-4677-9952-53FAAD6EAA40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3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989F8-F91E-4677-9952-53FAAD6EAA40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935CEA-3A2A-45CC-B9BC-135901077DC4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01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83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50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CED09-3422-40E7-AD4D-BCF12DDB57FB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2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3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2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74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接口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CE85-8A39-439B-A638-99B69752E80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8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07E8C-0BFE-4C3D-B475-ADB638EE266E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04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EC411-28AA-4BEA-9392-81FD21FE64E8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62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0275CE-A8CF-4308-B173-367E09FD9EE6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4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87E5E6-C63B-40EA-BA86-4CAB31B02106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5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1AA517-9BFD-43DF-9125-F9B2D3E04AB4}" type="slidenum">
              <a:rPr lang="en-US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FDF46B-139F-40D0-A761-0C7F7CC6D8A3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846855-FC2C-4802-913C-ECDDA74AB82C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3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40FD5-6094-4BC5-9125-41F8FEDF2502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04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40FD5-6094-4BC5-9125-41F8FEDF2502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3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B1D058-C898-401A-84C2-52EC46667E28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2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355DC3-18D0-48DD-8DCD-DEB7C50BEE0D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D2E8-6781-034B-997B-194E2CF16E53}" type="datetime1">
              <a:rPr lang="en-US" smtClean="0"/>
              <a:t>4/29/21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46F1-73B3-0246-8F04-CBF856C3C5CF}" type="datetime1">
              <a:rPr lang="en-US" smtClean="0"/>
              <a:t>4/29/21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6979-3CA5-6C47-B81D-ACA46669D7E6}" type="datetime1">
              <a:rPr lang="en-US" smtClean="0"/>
              <a:t>4/29/21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1188E95F-A684-574E-AC49-0B0C30CA3EFE}" type="datetime1">
              <a:rPr lang="en-US" smtClean="0"/>
              <a:t>4/29/21</a:t>
            </a:fld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 algn="l">
              <a:spcBef>
                <a:spcPct val="0"/>
              </a:spcBef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8770C5E7-D149-45D8-989E-ED1E3059E4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457200" y="25146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E0B21C-C3D8-F142-A983-9AE63AD4A87A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23AF00-B977-4AEE-AE6F-7C9236E06D48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6BAA92-C6B0-FD4A-842F-09D6EF78EBFE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98E62-D034-416B-80F8-4AAF04F2E4D3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4CB3C4-C7DA-514A-ACD2-406326444418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785BF-F08B-40BC-BDD8-61D21D68FFBF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807F81-1B4E-8F49-A0A0-115FBD7D03DE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D776F0-8F84-40AB-9CFF-8D7D04002512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5C7633-5E79-0246-A7B0-39C0F62DA21C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53A82-7A3C-4431-BA09-F289FBF176FF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A0BBD-3901-4E4D-ABA2-901D59B51E0A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9598A7-EECC-47FF-856C-730D6DC1E434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C6AAA7-6964-F349-9733-7150BD1C6494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0300F-4C43-4C23-BDED-9F386F131659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altLang="zh-CN" sz="3400" b="1" kern="1200" dirty="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5F1-43F2-FF4E-81D3-FEA43AAC6070}" type="datetime1">
              <a:rPr lang="en-US" smtClean="0"/>
              <a:t>4/29/21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8AF331-C324-424D-A910-5F85D20DC82C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CA9D8-6300-49FD-81F7-D8C3C4B66E38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9A7C90-FC64-AE4F-89C4-4EAB0091D93A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34469E-91CE-478E-BBDA-FCEF38B756B4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032864-5307-EE46-BAB5-CAE0A947CC95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B6271-D5C6-4E54-82E6-F277D8F1C0EF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E1ADFBDD-E6DC-2240-9950-6B8190B72B90}" type="datetime1">
              <a:rPr lang="en-US" smtClean="0"/>
              <a:t>4/29/21</a:t>
            </a:fld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spcBef>
                <a:spcPct val="0"/>
              </a:spcBef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916C66C5-7DFE-4220-9FE1-A3CA8EA010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>
            <a:off x="457200" y="25146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60B229-B030-B740-BF86-2A2AAE9C4B66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FD222-E453-472C-B553-43E1189E21AE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 dirty="0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315D09-0CB6-6247-A3A1-523F4B841B2B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94EAD-3A0D-43D4-AD18-89E091F4326E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DCC22E-6216-4049-9279-51A07EF08226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81A84-347F-4DDF-BAE7-4AD7EF67DA1A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6D1957-0FCA-B143-BF63-8A52E942CA26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33EE4D-9D4E-4EF0-AD47-C324AD7553D9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0AE49C-D5BA-014A-B110-C17A4BD89794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AB8B5A-F46E-49EF-8E49-7D4823E30156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DAED49-2FCA-BA4C-9213-C5AFA8458D6C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B12839-AB46-4EE9-A4EF-3FE952E895F7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8509-2B3C-AD41-88FA-A66D345FF018}" type="datetime1">
              <a:rPr lang="en-US" smtClean="0"/>
              <a:t>4/29/21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32DBA-8AFD-F94A-9A65-56257BE3DDA5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5C15F-19E2-41FF-8AF4-667E84177D41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F2C839-CDD9-4C42-9188-B543E9F7BE11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18FE5-389E-4DA0-81AC-5EB98838DD89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82088-E283-A948-8DF0-4ADCEB08410B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BCC775-3ADC-47AB-BC2E-E60055130C74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ADCDED-52A1-A24B-94B6-A1306D7F1E90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CE291-D8F3-4C90-A8DB-6733BB373E02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8204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剪贴画占位符 2"/>
          <p:cNvSpPr>
            <a:spLocks noGrp="1"/>
          </p:cNvSpPr>
          <p:nvPr>
            <p:ph type="clipArt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85B07AC-6023-5E47-8B81-078444BC0ECD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3093B3B-E81E-490B-8F1F-1C571ED82160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4F82-1331-C245-95A4-76B57AC1A9B2}" type="datetime1">
              <a:rPr lang="en-US" smtClean="0"/>
              <a:t>4/29/21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8AD-4ACC-6640-B082-FD6599C3A453}" type="datetime1">
              <a:rPr lang="en-US" smtClean="0"/>
              <a:t>4/29/21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E8CE-046F-6042-96E5-8D17973384FD}" type="datetime1">
              <a:rPr lang="en-US" smtClean="0"/>
              <a:t>4/29/21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E93C-3A33-C649-B1FB-0CDB5C1BD6B6}" type="datetime1">
              <a:rPr lang="en-US" smtClean="0"/>
              <a:t>4/29/21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1864-9EEB-FC4A-9768-369918F6CBCF}" type="datetime1">
              <a:rPr lang="en-US" smtClean="0"/>
              <a:t>4/29/21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4506-BE88-E548-9F47-07ABD86E7CCC}" type="datetime1">
              <a:rPr lang="en-US" smtClean="0"/>
              <a:t>4/29/21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635A4-9437-6D46-95AD-DF24BBBD6B7C}" type="datetime1">
              <a:rPr lang="en-US" smtClean="0"/>
              <a:t>4/29/21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20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43ED5911-35CA-FD4C-AAAF-292DC8EC5139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5E574E"/>
              </a:solidFill>
            </a:endParaRP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248E0687-AE31-4E75-BE0D-D00E22E278B0}" type="slidenum">
              <a:rPr lang="en-US" smtClean="0">
                <a:solidFill>
                  <a:srgbClr val="5E574E"/>
                </a:solidFill>
              </a:rPr>
              <a:pPr eaLnBrk="0" fontAlgn="base" hangingPunct="0">
                <a:spcAft>
                  <a:spcPct val="0"/>
                </a:spcAft>
              </a:pPr>
              <a:t>‹#›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457200" y="16002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z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y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x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20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F62B5EBA-D643-744B-B48B-3EEC492B4916}" type="datetime1">
              <a:rPr lang="en-US" smtClean="0">
                <a:solidFill>
                  <a:srgbClr val="5E574E"/>
                </a:solidFill>
              </a:rPr>
              <a:t>4/29/21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5E574E"/>
              </a:solidFill>
            </a:endParaRP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6B1821FE-FA4C-47C1-B685-876E6334E4D6}" type="slidenum">
              <a:rPr lang="en-US" smtClean="0">
                <a:solidFill>
                  <a:srgbClr val="5E574E"/>
                </a:solidFill>
              </a:rPr>
              <a:pPr eaLnBrk="0" fontAlgn="base" hangingPunct="0">
                <a:spcAft>
                  <a:spcPct val="0"/>
                </a:spcAft>
              </a:pPr>
              <a:t>‹#›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457200" y="16002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z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y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x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0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0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295400"/>
            <a:ext cx="8153400" cy="3048000"/>
          </a:xfrm>
        </p:spPr>
        <p:txBody>
          <a:bodyPr/>
          <a:lstStyle/>
          <a:p>
            <a:r>
              <a:rPr lang="en-US" altLang="zh-CN" sz="3200" b="1">
                <a:solidFill>
                  <a:srgbClr val="A50021"/>
                </a:solidFill>
              </a:rPr>
              <a:t>Lecture 03: </a:t>
            </a:r>
            <a:r>
              <a:rPr lang="en-US" altLang="zh-CN" sz="3200" b="1" dirty="0">
                <a:solidFill>
                  <a:srgbClr val="A50021"/>
                </a:solidFill>
              </a:rPr>
              <a:t>Memory and I/O Modules</a:t>
            </a:r>
            <a:endParaRPr lang="en-US" altLang="zh-CN" sz="3200" dirty="0">
              <a:solidFill>
                <a:srgbClr val="A5002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07257-9682-1D4C-9D71-DE456A59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 Methods (1)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5257808" cy="4171950"/>
          </a:xfrm>
        </p:spPr>
        <p:txBody>
          <a:bodyPr/>
          <a:lstStyle/>
          <a:p>
            <a:r>
              <a:rPr lang="en-GB" dirty="0"/>
              <a:t>Sequential</a:t>
            </a:r>
          </a:p>
          <a:p>
            <a:pPr lvl="1"/>
            <a:r>
              <a:rPr lang="en-GB" sz="2000" dirty="0"/>
              <a:t>Start at the beginning and read through in order</a:t>
            </a:r>
          </a:p>
          <a:p>
            <a:pPr lvl="1"/>
            <a:r>
              <a:rPr lang="en-GB" sz="2000" dirty="0"/>
              <a:t>Access time depends on location of data and previous location</a:t>
            </a:r>
          </a:p>
          <a:p>
            <a:pPr lvl="1"/>
            <a:r>
              <a:rPr lang="en-GB" sz="2000" dirty="0"/>
              <a:t>e.g. tape</a:t>
            </a:r>
          </a:p>
          <a:p>
            <a:r>
              <a:rPr lang="en-GB" dirty="0"/>
              <a:t>Direct</a:t>
            </a:r>
          </a:p>
          <a:p>
            <a:pPr lvl="1"/>
            <a:r>
              <a:rPr lang="en-GB" sz="2000" dirty="0"/>
              <a:t>Individual blocks have unique address</a:t>
            </a:r>
          </a:p>
          <a:p>
            <a:pPr lvl="1"/>
            <a:r>
              <a:rPr lang="en-GB" sz="2000" dirty="0"/>
              <a:t>Access is by jumping to vicinity plus sequential search</a:t>
            </a:r>
          </a:p>
          <a:p>
            <a:pPr lvl="1"/>
            <a:r>
              <a:rPr lang="en-GB" sz="2000" dirty="0"/>
              <a:t>Access time depends on location and previous location</a:t>
            </a:r>
          </a:p>
          <a:p>
            <a:pPr lvl="1"/>
            <a:r>
              <a:rPr lang="en-GB" sz="2000" dirty="0"/>
              <a:t>e.g. disk</a:t>
            </a:r>
          </a:p>
        </p:txBody>
      </p:sp>
      <p:pic>
        <p:nvPicPr>
          <p:cNvPr id="164866" name="Picture 2" descr="http://img3.imgtn.bdimg.com/it/u=1027013034,3535876825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4500570"/>
            <a:ext cx="3026127" cy="1857388"/>
          </a:xfrm>
          <a:prstGeom prst="rect">
            <a:avLst/>
          </a:prstGeom>
          <a:noFill/>
        </p:spPr>
      </p:pic>
      <p:pic>
        <p:nvPicPr>
          <p:cNvPr id="164870" name="Picture 6" descr="http://img2.imgtn.bdimg.com/it/u=1750034596,2009086492&amp;fm=21&amp;gp=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2000240"/>
            <a:ext cx="2638421" cy="1722411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C54F2-23B3-F64E-9847-AF301A3D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10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7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 Methods (2)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78800" cy="4171950"/>
          </a:xfrm>
        </p:spPr>
        <p:txBody>
          <a:bodyPr/>
          <a:lstStyle/>
          <a:p>
            <a:r>
              <a:rPr lang="en-GB" dirty="0"/>
              <a:t>Random</a:t>
            </a:r>
          </a:p>
          <a:p>
            <a:pPr lvl="1"/>
            <a:r>
              <a:rPr lang="en-GB" dirty="0"/>
              <a:t>Individual addresses identify locations exactly</a:t>
            </a:r>
          </a:p>
          <a:p>
            <a:pPr lvl="1"/>
            <a:r>
              <a:rPr lang="en-GB" dirty="0"/>
              <a:t>Access time is independent of location or previous access</a:t>
            </a:r>
          </a:p>
          <a:p>
            <a:pPr lvl="1"/>
            <a:r>
              <a:rPr lang="en-GB" dirty="0"/>
              <a:t>e.g. RAM, ROM</a:t>
            </a:r>
          </a:p>
          <a:p>
            <a:r>
              <a:rPr lang="en-GB" dirty="0"/>
              <a:t>Associative</a:t>
            </a:r>
          </a:p>
          <a:p>
            <a:pPr lvl="1"/>
            <a:r>
              <a:rPr lang="en-GB" dirty="0"/>
              <a:t>Data is located based on a portion of its contents rather than its address</a:t>
            </a:r>
          </a:p>
          <a:p>
            <a:pPr lvl="1"/>
            <a:r>
              <a:rPr lang="en-GB" dirty="0"/>
              <a:t>Access time is independent of location or previous access</a:t>
            </a:r>
          </a:p>
          <a:p>
            <a:pPr lvl="1"/>
            <a:r>
              <a:rPr lang="en-GB" dirty="0"/>
              <a:t>e.g. cache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83DD6-F595-9146-822D-85D5F419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11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2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Performance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78800" cy="4709120"/>
          </a:xfrm>
        </p:spPr>
        <p:txBody>
          <a:bodyPr/>
          <a:lstStyle/>
          <a:p>
            <a:r>
              <a:rPr lang="en-GB" u="sng" dirty="0"/>
              <a:t>Access time</a:t>
            </a:r>
            <a:r>
              <a:rPr lang="en-GB" dirty="0"/>
              <a:t>: time between presenting the address and getting the valid data</a:t>
            </a:r>
          </a:p>
          <a:p>
            <a:r>
              <a:rPr lang="en-GB" u="sng" dirty="0"/>
              <a:t>Memory cycle time</a:t>
            </a:r>
            <a:r>
              <a:rPr lang="en-GB" dirty="0"/>
              <a:t>: time may be required for the memory to “recover” before next access</a:t>
            </a:r>
          </a:p>
          <a:p>
            <a:pPr lvl="1"/>
            <a:r>
              <a:rPr lang="en-GB" dirty="0"/>
              <a:t>Cycle time is access + recovery</a:t>
            </a:r>
          </a:p>
          <a:p>
            <a:r>
              <a:rPr lang="en-GB" u="sng" dirty="0"/>
              <a:t>Transfer rate</a:t>
            </a:r>
            <a:r>
              <a:rPr lang="en-GB" dirty="0"/>
              <a:t>: rate at which data can be moved</a:t>
            </a:r>
          </a:p>
          <a:p>
            <a:pPr lvl="1"/>
            <a:r>
              <a:rPr lang="en-GB" dirty="0"/>
              <a:t>Unit: transfer per second (e.g., GT/s)</a:t>
            </a:r>
          </a:p>
          <a:p>
            <a:r>
              <a:rPr lang="en-GB" u="sng" dirty="0"/>
              <a:t>Transfer bandwidth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Equals Transfer rate * Transfer unit size</a:t>
            </a:r>
          </a:p>
          <a:p>
            <a:pPr lvl="1"/>
            <a:r>
              <a:rPr lang="en-GB" dirty="0"/>
              <a:t>Unit: byte per second (e.g., GB/s) </a:t>
            </a:r>
          </a:p>
          <a:p>
            <a:pPr lvl="1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9CC37-0FD4-7649-943B-88C9D7A9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12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05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7FE3-AE4E-4842-A14C-6D2197D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CB5DA-39F5-DB40-905A-0F4EF854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Determine the access time, transfer rate, and transfer bandwidth for the following memory</a:t>
            </a:r>
          </a:p>
          <a:p>
            <a:pPr lvl="1"/>
            <a:r>
              <a:rPr lang="en-GB" dirty="0"/>
              <a:t>A memory transfer takes two cycles, and each transfer has 4 bytes</a:t>
            </a:r>
            <a:endParaRPr lang="en-US" dirty="0"/>
          </a:p>
          <a:p>
            <a:pPr lvl="1"/>
            <a:r>
              <a:rPr lang="en-US" dirty="0"/>
              <a:t>Clock frequency is 1 GHz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3165-F976-8D49-9FA3-25D9C78F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13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4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Semiconductor Memory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643050"/>
            <a:ext cx="7715304" cy="4414850"/>
          </a:xfrm>
        </p:spPr>
        <p:txBody>
          <a:bodyPr/>
          <a:lstStyle/>
          <a:p>
            <a:r>
              <a:rPr lang="en-US" altLang="zh-CN" sz="2400" dirty="0"/>
              <a:t>The basic element of a semiconductor memory is the memory cell</a:t>
            </a:r>
          </a:p>
          <a:p>
            <a:pPr lvl="1"/>
            <a:r>
              <a:rPr lang="en-US" altLang="zh-CN" sz="2000" dirty="0"/>
              <a:t>exhibit two stable states, representing binary 1 and 0</a:t>
            </a:r>
          </a:p>
          <a:p>
            <a:pPr lvl="1"/>
            <a:r>
              <a:rPr lang="en-US" altLang="zh-CN" sz="2000" dirty="0"/>
              <a:t>capable of being written into to set the state</a:t>
            </a:r>
          </a:p>
          <a:p>
            <a:pPr lvl="1"/>
            <a:r>
              <a:rPr lang="en-US" altLang="zh-CN" sz="2000" dirty="0"/>
              <a:t>capable of being </a:t>
            </a:r>
            <a:r>
              <a:rPr lang="en-US" altLang="zh-CN" sz="2000"/>
              <a:t>read from to </a:t>
            </a:r>
            <a:r>
              <a:rPr lang="en-US" altLang="zh-CN" sz="2000" dirty="0"/>
              <a:t>sense the state</a:t>
            </a:r>
            <a:endParaRPr lang="en-US" sz="2000" dirty="0"/>
          </a:p>
          <a:p>
            <a:endParaRPr lang="en-GB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RAM (Random Access Memory)</a:t>
            </a:r>
          </a:p>
          <a:p>
            <a:pPr lvl="1"/>
            <a:r>
              <a:rPr lang="en-GB" sz="2000" dirty="0"/>
              <a:t>Misnamed as all semiconductor memory is random access</a:t>
            </a:r>
          </a:p>
          <a:p>
            <a:r>
              <a:rPr lang="en-GB" sz="2400" dirty="0"/>
              <a:t>ROM (Read-Only Memory)</a:t>
            </a:r>
          </a:p>
        </p:txBody>
      </p:sp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3626255"/>
            <a:ext cx="4195758" cy="1660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C978E-E7C2-8941-86C6-BF695576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14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6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RAM: Random Access Memory</a:t>
            </a:r>
          </a:p>
          <a:p>
            <a:pPr lvl="1"/>
            <a:r>
              <a:rPr lang="en-US" dirty="0"/>
              <a:t>historically defined as memory array with individual bit access</a:t>
            </a:r>
          </a:p>
          <a:p>
            <a:pPr lvl="1"/>
            <a:r>
              <a:rPr lang="en-US" dirty="0"/>
              <a:t>Refers to memory with both Read and Write capabilities</a:t>
            </a:r>
          </a:p>
          <a:p>
            <a:r>
              <a:rPr lang="en-US" dirty="0"/>
              <a:t>ROM: Read Only Memory</a:t>
            </a:r>
          </a:p>
          <a:p>
            <a:pPr lvl="1"/>
            <a:r>
              <a:rPr lang="en-US" dirty="0"/>
              <a:t>No capabilities for “online” memory Write operations</a:t>
            </a:r>
          </a:p>
          <a:p>
            <a:pPr lvl="1"/>
            <a:r>
              <a:rPr lang="en-US" dirty="0"/>
              <a:t>Write typically requires high voltages or erasing by </a:t>
            </a:r>
            <a:r>
              <a:rPr lang="en-US" dirty="0" err="1"/>
              <a:t>UVlight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B37A6-0D6D-414B-9DA1-672F4D4E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15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Volatility of Memory</a:t>
            </a:r>
          </a:p>
          <a:p>
            <a:pPr lvl="1"/>
            <a:r>
              <a:rPr lang="en-US" dirty="0"/>
              <a:t>Volatile memory loses data over time or when power is removed RAM is volatile</a:t>
            </a:r>
          </a:p>
          <a:p>
            <a:pPr lvl="1"/>
            <a:r>
              <a:rPr lang="en-US" dirty="0"/>
              <a:t>non-volatile memory stores date even when power is removed</a:t>
            </a:r>
          </a:p>
          <a:p>
            <a:pPr lvl="1"/>
            <a:r>
              <a:rPr lang="en-US" dirty="0"/>
              <a:t>ROM is non-volatile </a:t>
            </a:r>
          </a:p>
          <a:p>
            <a:pPr lvl="1"/>
            <a:r>
              <a:rPr lang="en-US" dirty="0"/>
              <a:t>Static vs. Dynamic Memory</a:t>
            </a:r>
          </a:p>
          <a:p>
            <a:pPr lvl="2"/>
            <a:r>
              <a:rPr lang="en-US" dirty="0"/>
              <a:t>Static: holds data as long as power is applied (SRAM)</a:t>
            </a:r>
          </a:p>
          <a:p>
            <a:pPr lvl="2"/>
            <a:r>
              <a:rPr lang="en-US" dirty="0"/>
              <a:t>Dynamic: will lose data unless refreshed periodically (DRAM)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9D854-B30D-6A42-AAED-57422E2D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16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2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Access Memory (RAM)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Read/Write</a:t>
            </a:r>
          </a:p>
          <a:p>
            <a:r>
              <a:rPr lang="en-GB" dirty="0"/>
              <a:t>Volatile</a:t>
            </a:r>
          </a:p>
          <a:p>
            <a:pPr lvl="1"/>
            <a:r>
              <a:rPr lang="en-US" altLang="zh-CN" dirty="0"/>
              <a:t>must be provided with</a:t>
            </a:r>
            <a:r>
              <a:rPr lang="en-GB" dirty="0"/>
              <a:t> </a:t>
            </a:r>
            <a:r>
              <a:rPr lang="en-US" altLang="zh-CN" dirty="0"/>
              <a:t>a constant power supply</a:t>
            </a:r>
            <a:endParaRPr lang="en-GB" dirty="0"/>
          </a:p>
          <a:p>
            <a:r>
              <a:rPr lang="en-GB" dirty="0"/>
              <a:t>Temporary storage</a:t>
            </a:r>
          </a:p>
          <a:p>
            <a:pPr lvl="1"/>
            <a:r>
              <a:rPr lang="en-GB" dirty="0"/>
              <a:t>When the power is gone, data are lost</a:t>
            </a:r>
          </a:p>
          <a:p>
            <a:r>
              <a:rPr lang="en-GB" dirty="0"/>
              <a:t>Static or dynamic</a:t>
            </a:r>
          </a:p>
          <a:p>
            <a:pPr lvl="1"/>
            <a:r>
              <a:rPr lang="en-GB" dirty="0"/>
              <a:t>SRAM or DRAM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655FD-C82C-434B-B48F-CDC5DF17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17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5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C3A6-1C08-4E40-9125-C7C1F2B5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Digital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39A6-72A7-1A46-8129-12CAF59C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5950"/>
            <a:ext cx="8178800" cy="4171950"/>
          </a:xfrm>
        </p:spPr>
        <p:txBody>
          <a:bodyPr/>
          <a:lstStyle/>
          <a:p>
            <a:r>
              <a:rPr lang="en-US" dirty="0"/>
              <a:t>Field effect transistor (FET)</a:t>
            </a:r>
          </a:p>
          <a:p>
            <a:pPr lvl="1"/>
            <a:r>
              <a:rPr lang="en-US" dirty="0" err="1"/>
              <a:t>pFET</a:t>
            </a:r>
            <a:r>
              <a:rPr lang="en-US" dirty="0"/>
              <a:t> vs </a:t>
            </a:r>
            <a:r>
              <a:rPr lang="en-US" dirty="0" err="1"/>
              <a:t>nFET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CMOS gate:</a:t>
            </a:r>
          </a:p>
          <a:p>
            <a:pPr lvl="1"/>
            <a:r>
              <a:rPr lang="en-US" dirty="0"/>
              <a:t>Complementary metal–oxide–semiconductor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C74C8-B792-8547-9D0E-374B2373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18" y="1723420"/>
            <a:ext cx="3563838" cy="1910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5917E-025D-BE4C-9323-AC004DF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36380"/>
            <a:ext cx="1992337" cy="2493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D5CD5F-8C42-FF48-B321-704E1F63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4328771"/>
            <a:ext cx="1955800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A54B98-79AB-0E41-8911-A16772C968E7}"/>
              </a:ext>
            </a:extLst>
          </p:cNvPr>
          <p:cNvSpPr/>
          <p:nvPr/>
        </p:nvSpPr>
        <p:spPr>
          <a:xfrm>
            <a:off x="5623684" y="4581128"/>
            <a:ext cx="292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Quiz: what is this gate for?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2C5795-6FBB-2D4E-B0C3-E232997A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18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2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FDAA-C0EB-C345-A699-20978952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can you identify those gates?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19F60-E038-B340-8C87-BC6824D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9013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377CD-A6EF-5B46-A777-CA036DB1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19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066800" y="685800"/>
            <a:ext cx="7721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  <a:t>William Stallings </a:t>
            </a:r>
            <a:b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</a:br>
            <a: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  <a:t>Computer Organization </a:t>
            </a:r>
            <a:b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</a:br>
            <a: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  <a:t>and Architecture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066800" y="2895600"/>
            <a:ext cx="64008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Monotype Sorts" pitchFamily="2" charset="2"/>
              <a:buNone/>
            </a:pPr>
            <a:r>
              <a:rPr kumimoji="1" lang="en-GB" sz="2800" dirty="0">
                <a:solidFill>
                  <a:srgbClr val="000000"/>
                </a:solidFill>
                <a:latin typeface="Arial Black" pitchFamily="34" charset="0"/>
              </a:rPr>
              <a:t>Chapter 5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Monotype Sorts" pitchFamily="2" charset="2"/>
              <a:buNone/>
            </a:pPr>
            <a:r>
              <a:rPr kumimoji="1" lang="en-GB" sz="2800" dirty="0">
                <a:solidFill>
                  <a:srgbClr val="000000"/>
                </a:solidFill>
                <a:latin typeface="Arial Black" pitchFamily="34" charset="0"/>
              </a:rPr>
              <a:t>Internal Memory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Monotype Sorts" pitchFamily="2" charset="2"/>
              <a:buNone/>
            </a:pPr>
            <a:endParaRPr kumimoji="1" lang="en-GB" sz="2800" dirty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6EA88-AB64-C74B-A9A7-83CBD7BF2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6C66C5-7DFE-4220-9FE1-A3CA8EA010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Static RAM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178800" cy="4783410"/>
          </a:xfrm>
        </p:spPr>
        <p:txBody>
          <a:bodyPr/>
          <a:lstStyle/>
          <a:p>
            <a:r>
              <a:rPr lang="en-GB" dirty="0"/>
              <a:t>Bits stored as on/off switches</a:t>
            </a:r>
          </a:p>
          <a:p>
            <a:r>
              <a:rPr lang="en-GB" dirty="0"/>
              <a:t>No charges to leak</a:t>
            </a:r>
          </a:p>
          <a:p>
            <a:r>
              <a:rPr lang="en-GB" dirty="0"/>
              <a:t>No refreshing needed when powered</a:t>
            </a:r>
          </a:p>
          <a:p>
            <a:r>
              <a:rPr lang="en-GB" dirty="0"/>
              <a:t>More complex construction</a:t>
            </a:r>
          </a:p>
          <a:p>
            <a:r>
              <a:rPr lang="en-GB" dirty="0"/>
              <a:t>Larger per bit</a:t>
            </a:r>
          </a:p>
          <a:p>
            <a:r>
              <a:rPr lang="en-GB" dirty="0"/>
              <a:t>More expensive</a:t>
            </a:r>
          </a:p>
          <a:p>
            <a:r>
              <a:rPr lang="en-GB" dirty="0"/>
              <a:t>Does not need refresh circuits</a:t>
            </a:r>
          </a:p>
          <a:p>
            <a:r>
              <a:rPr lang="en-GB" dirty="0"/>
              <a:t>Faster</a:t>
            </a:r>
          </a:p>
          <a:p>
            <a:r>
              <a:rPr lang="en-GB" dirty="0"/>
              <a:t>For the use of register &amp; cache</a:t>
            </a:r>
          </a:p>
        </p:txBody>
      </p:sp>
      <p:sp>
        <p:nvSpPr>
          <p:cNvPr id="5" name="矩形 4"/>
          <p:cNvSpPr/>
          <p:nvPr/>
        </p:nvSpPr>
        <p:spPr>
          <a:xfrm>
            <a:off x="7143768" y="2928934"/>
            <a:ext cx="1785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traditional </a:t>
            </a:r>
            <a:r>
              <a:rPr lang="en-US" altLang="zh-CN" sz="1400" b="1" dirty="0">
                <a:solidFill>
                  <a:srgbClr val="FF0000"/>
                </a:solidFill>
              </a:rPr>
              <a:t>flip-flop</a:t>
            </a:r>
            <a:r>
              <a:rPr lang="en-US" altLang="zh-CN" sz="1400" dirty="0"/>
              <a:t> logic-gate configurations</a:t>
            </a:r>
            <a:endParaRPr lang="zh-CN" alt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57" y="3756750"/>
            <a:ext cx="3281212" cy="22188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E4685-1267-604B-B719-44502F9A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20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1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Dynamic RAM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Bits stored as charge in capacitors</a:t>
            </a:r>
          </a:p>
          <a:p>
            <a:r>
              <a:rPr lang="en-GB" dirty="0"/>
              <a:t>Charges leak</a:t>
            </a:r>
          </a:p>
          <a:p>
            <a:r>
              <a:rPr lang="en-GB" dirty="0"/>
              <a:t>Need refreshing even when powered</a:t>
            </a:r>
          </a:p>
          <a:p>
            <a:r>
              <a:rPr lang="en-GB" dirty="0"/>
              <a:t>Simpler construction</a:t>
            </a:r>
          </a:p>
          <a:p>
            <a:r>
              <a:rPr lang="en-GB" dirty="0"/>
              <a:t>Smaller per bit</a:t>
            </a:r>
          </a:p>
          <a:p>
            <a:r>
              <a:rPr lang="en-GB" dirty="0"/>
              <a:t>Less expensive</a:t>
            </a:r>
          </a:p>
          <a:p>
            <a:r>
              <a:rPr lang="en-GB" dirty="0"/>
              <a:t>Need refresh circuits</a:t>
            </a:r>
          </a:p>
          <a:p>
            <a:r>
              <a:rPr lang="en-GB" dirty="0"/>
              <a:t>Slower</a:t>
            </a:r>
          </a:p>
          <a:p>
            <a:r>
              <a:rPr lang="en-GB" dirty="0"/>
              <a:t>For the user of main memory</a:t>
            </a:r>
          </a:p>
        </p:txBody>
      </p:sp>
      <p:pic>
        <p:nvPicPr>
          <p:cNvPr id="1525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3643314"/>
            <a:ext cx="271462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1988840"/>
            <a:ext cx="2255755" cy="149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7E533-9727-5E43-9B05-08276B29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21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5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>
                <a:solidFill>
                  <a:srgbClr val="FF0000"/>
                </a:solidFill>
              </a:rPr>
              <a:t>Memory hierarchy in computer system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Registers -&gt; Cache -&gt; Main memory -&gt; Disk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5C461-C435-D941-878C-AB7B8435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22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4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is Organized with </a:t>
            </a:r>
            <a:r>
              <a:rPr lang="en-GB" dirty="0" err="1"/>
              <a:t>Hierachy</a:t>
            </a:r>
            <a:endParaRPr lang="en-GB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Registers</a:t>
            </a:r>
          </a:p>
          <a:p>
            <a:r>
              <a:rPr lang="en-GB" dirty="0"/>
              <a:t>L1 Cache</a:t>
            </a:r>
          </a:p>
          <a:p>
            <a:r>
              <a:rPr lang="en-GB" dirty="0"/>
              <a:t>L2 Cache</a:t>
            </a:r>
          </a:p>
          <a:p>
            <a:r>
              <a:rPr lang="en-GB" dirty="0"/>
              <a:t>Main memory</a:t>
            </a:r>
          </a:p>
          <a:p>
            <a:r>
              <a:rPr lang="en-GB" dirty="0"/>
              <a:t>Disk cache</a:t>
            </a:r>
          </a:p>
          <a:p>
            <a:r>
              <a:rPr lang="en-GB" dirty="0"/>
              <a:t>Disk</a:t>
            </a:r>
          </a:p>
          <a:p>
            <a:r>
              <a:rPr lang="en-GB" dirty="0"/>
              <a:t>Optical</a:t>
            </a:r>
          </a:p>
          <a:p>
            <a:r>
              <a:rPr lang="en-GB" dirty="0"/>
              <a:t>Tape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11C09-8B53-B040-A76D-7D138913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700808"/>
            <a:ext cx="4933148" cy="46531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42B44-2414-F94C-9211-83E45BA6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23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23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Memory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897192" cy="49285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F6129-B68B-4C46-B375-9B68A7AD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24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7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Behind Memory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4" y="1844824"/>
            <a:ext cx="7927032" cy="48417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2A05A-1CFF-3D45-ABBF-24CB5F88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25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3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7" y="4691438"/>
            <a:ext cx="2216566" cy="20460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3860" y="435743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684279"/>
            <a:ext cx="5381417" cy="51571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2021449" y="5445750"/>
            <a:ext cx="2190511" cy="67206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2029627" y="4895147"/>
            <a:ext cx="2182333" cy="69409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029627" y="5039446"/>
            <a:ext cx="2182333" cy="73868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" y="1943371"/>
            <a:ext cx="3467211" cy="16950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 flipV="1">
            <a:off x="2021449" y="5618618"/>
            <a:ext cx="2190511" cy="51160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E6E917-14FE-0F42-A82F-EBA5CF4A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26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0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Registers -&gt; Cache -&gt; Main memory -&gt; Disk</a:t>
            </a:r>
          </a:p>
          <a:p>
            <a:r>
              <a:rPr lang="en-US" dirty="0">
                <a:solidFill>
                  <a:srgbClr val="FF0000"/>
                </a:solidFill>
              </a:rPr>
              <a:t>RAM organization (SRAM and DRAM)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-&gt; Array -&gt; Chip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D37E-6FFA-1440-A6BF-9166FA88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27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8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E05C-3982-9444-B10D-6E8A7324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with CPU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85E27-8BAC-D549-A17B-0D8A33A50F25}"/>
              </a:ext>
            </a:extLst>
          </p:cNvPr>
          <p:cNvSpPr/>
          <p:nvPr/>
        </p:nvSpPr>
        <p:spPr>
          <a:xfrm>
            <a:off x="1828800" y="23835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地址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AAB30-4C00-C44D-97F9-1B5331C8BD85}"/>
              </a:ext>
            </a:extLst>
          </p:cNvPr>
          <p:cNvSpPr/>
          <p:nvPr/>
        </p:nvSpPr>
        <p:spPr>
          <a:xfrm>
            <a:off x="1828800" y="2748682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536BB3-A860-2A4B-8750-17386B96B811}"/>
              </a:ext>
            </a:extLst>
          </p:cNvPr>
          <p:cNvSpPr/>
          <p:nvPr/>
        </p:nvSpPr>
        <p:spPr>
          <a:xfrm>
            <a:off x="1828800" y="3132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B23560-7431-E64C-B0D8-5A7D655E8112}"/>
              </a:ext>
            </a:extLst>
          </p:cNvPr>
          <p:cNvSpPr/>
          <p:nvPr/>
        </p:nvSpPr>
        <p:spPr>
          <a:xfrm>
            <a:off x="1828800" y="3513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AA66C-983B-6540-811D-86A544FD3433}"/>
              </a:ext>
            </a:extLst>
          </p:cNvPr>
          <p:cNvSpPr/>
          <p:nvPr/>
        </p:nvSpPr>
        <p:spPr>
          <a:xfrm>
            <a:off x="1828800" y="3894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4CFA9A-5291-F341-898F-BE0DF421BC75}"/>
              </a:ext>
            </a:extLst>
          </p:cNvPr>
          <p:cNvSpPr/>
          <p:nvPr/>
        </p:nvSpPr>
        <p:spPr>
          <a:xfrm>
            <a:off x="1828800" y="4275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D8AECE-0002-5040-A65D-761AFD3463AD}"/>
              </a:ext>
            </a:extLst>
          </p:cNvPr>
          <p:cNvSpPr/>
          <p:nvPr/>
        </p:nvSpPr>
        <p:spPr>
          <a:xfrm>
            <a:off x="1828800" y="4653682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4861F-6C31-C64B-B391-792A018A9BBB}"/>
              </a:ext>
            </a:extLst>
          </p:cNvPr>
          <p:cNvSpPr/>
          <p:nvPr/>
        </p:nvSpPr>
        <p:spPr>
          <a:xfrm>
            <a:off x="1828800" y="5034682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ABAB30-4855-794D-934E-DC47E18ECDF2}"/>
              </a:ext>
            </a:extLst>
          </p:cNvPr>
          <p:cNvSpPr/>
          <p:nvPr/>
        </p:nvSpPr>
        <p:spPr>
          <a:xfrm>
            <a:off x="1828800" y="541250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0x3FF (1023)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9F921BE-0FEE-564C-BB32-2E127090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1921595"/>
            <a:ext cx="219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内存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Memory (1KB)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082A9B-E6A6-1A4E-9332-7021DD7BAA25}"/>
              </a:ext>
            </a:extLst>
          </p:cNvPr>
          <p:cNvSpPr/>
          <p:nvPr/>
        </p:nvSpPr>
        <p:spPr>
          <a:xfrm>
            <a:off x="4721225" y="2974107"/>
            <a:ext cx="1579563" cy="962025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CU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控制单元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BE833A-0678-D84F-9D31-12BD10D958C0}"/>
              </a:ext>
            </a:extLst>
          </p:cNvPr>
          <p:cNvSpPr/>
          <p:nvPr/>
        </p:nvSpPr>
        <p:spPr>
          <a:xfrm>
            <a:off x="6629400" y="2982045"/>
            <a:ext cx="1828800" cy="296862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BX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7D0861-15E8-3D4C-8C18-BBAE7AB0238E}"/>
              </a:ext>
            </a:extLst>
          </p:cNvPr>
          <p:cNvSpPr/>
          <p:nvPr/>
        </p:nvSpPr>
        <p:spPr>
          <a:xfrm>
            <a:off x="6580188" y="4374282"/>
            <a:ext cx="1878012" cy="962025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ALU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运算单元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618AC7-3176-664C-AF66-1F6B39AD5C1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19200" y="2939182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0" name="Rectangle 22">
            <a:extLst>
              <a:ext uri="{FF2B5EF4-FFF2-40B4-BE49-F238E27FC236}">
                <a16:creationId xmlns:a16="http://schemas.microsoft.com/office/drawing/2014/main" id="{0512FF72-BB48-EF4A-B4D8-8A37B01E3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" y="2982045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下条指令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11A8F0-F813-824D-99AB-F1B91B6358EB}"/>
              </a:ext>
            </a:extLst>
          </p:cNvPr>
          <p:cNvCxnSpPr>
            <a:cxnSpLocks/>
          </p:cNvCxnSpPr>
          <p:nvPr/>
        </p:nvCxnSpPr>
        <p:spPr>
          <a:xfrm>
            <a:off x="3768725" y="2580407"/>
            <a:ext cx="1773238" cy="14288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EAD902-C0DF-A249-8648-5D21C1659E52}"/>
              </a:ext>
            </a:extLst>
          </p:cNvPr>
          <p:cNvCxnSpPr>
            <a:cxnSpLocks/>
          </p:cNvCxnSpPr>
          <p:nvPr/>
        </p:nvCxnSpPr>
        <p:spPr>
          <a:xfrm>
            <a:off x="5541963" y="2580407"/>
            <a:ext cx="0" cy="401638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444082-AB71-E24B-9610-0A6198D70E38}"/>
              </a:ext>
            </a:extLst>
          </p:cNvPr>
          <p:cNvCxnSpPr>
            <a:cxnSpLocks/>
            <a:stCxn id="46" idx="3"/>
            <a:endCxn id="63" idx="1"/>
          </p:cNvCxnSpPr>
          <p:nvPr/>
        </p:nvCxnSpPr>
        <p:spPr>
          <a:xfrm flipV="1">
            <a:off x="6300788" y="3429720"/>
            <a:ext cx="328612" cy="2540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715FFB-5861-5340-9027-EAE060423892}"/>
              </a:ext>
            </a:extLst>
          </p:cNvPr>
          <p:cNvCxnSpPr>
            <a:cxnSpLocks/>
          </p:cNvCxnSpPr>
          <p:nvPr/>
        </p:nvCxnSpPr>
        <p:spPr>
          <a:xfrm>
            <a:off x="6858000" y="3894857"/>
            <a:ext cx="0" cy="48260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16D31E-EEFE-CC4F-951F-FE016F30895A}"/>
              </a:ext>
            </a:extLst>
          </p:cNvPr>
          <p:cNvCxnSpPr>
            <a:cxnSpLocks/>
          </p:cNvCxnSpPr>
          <p:nvPr/>
        </p:nvCxnSpPr>
        <p:spPr>
          <a:xfrm>
            <a:off x="8229600" y="3861520"/>
            <a:ext cx="0" cy="515937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F1FFF6-A267-614E-9FBB-9009AA5F3002}"/>
              </a:ext>
            </a:extLst>
          </p:cNvPr>
          <p:cNvCxnSpPr>
            <a:cxnSpLocks/>
            <a:stCxn id="48" idx="1"/>
            <a:endCxn id="42" idx="3"/>
          </p:cNvCxnSpPr>
          <p:nvPr/>
        </p:nvCxnSpPr>
        <p:spPr>
          <a:xfrm flipH="1" flipV="1">
            <a:off x="3768725" y="4844182"/>
            <a:ext cx="2811463" cy="11113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7" name="Rectangle 41">
            <a:extLst>
              <a:ext uri="{FF2B5EF4-FFF2-40B4-BE49-F238E27FC236}">
                <a16:creationId xmlns:a16="http://schemas.microsoft.com/office/drawing/2014/main" id="{BADAC96C-4061-C647-A4A8-76CC49BB8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135907"/>
            <a:ext cx="1992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AX + BX -&gt; addr0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Rectangle 42">
            <a:extLst>
              <a:ext uri="{FF2B5EF4-FFF2-40B4-BE49-F238E27FC236}">
                <a16:creationId xmlns:a16="http://schemas.microsoft.com/office/drawing/2014/main" id="{1D2313C5-0A3B-6044-8C30-0C9B6CD4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3893270"/>
            <a:ext cx="49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AX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Rectangle 45">
            <a:extLst>
              <a:ext uri="{FF2B5EF4-FFF2-40B4-BE49-F238E27FC236}">
                <a16:creationId xmlns:a16="http://schemas.microsoft.com/office/drawing/2014/main" id="{293D1E9A-FD22-A549-916D-248305A15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3920257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BX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id="{0579C929-F8E1-D84A-827A-833E22F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4455245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addr0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C48E8-A900-D043-8CBD-162E0DCC70F7}"/>
              </a:ext>
            </a:extLst>
          </p:cNvPr>
          <p:cNvCxnSpPr>
            <a:cxnSpLocks/>
          </p:cNvCxnSpPr>
          <p:nvPr/>
        </p:nvCxnSpPr>
        <p:spPr>
          <a:xfrm flipH="1">
            <a:off x="1801813" y="6098307"/>
            <a:ext cx="1993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2" name="Rectangle 39">
            <a:extLst>
              <a:ext uri="{FF2B5EF4-FFF2-40B4-BE49-F238E27FC236}">
                <a16:creationId xmlns:a16="http://schemas.microsoft.com/office/drawing/2014/main" id="{FCC99EDA-C401-F24C-B4C1-975C9B27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6255470"/>
            <a:ext cx="2287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字节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Byte (8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088735-B312-6548-920D-A1B502D2F76E}"/>
              </a:ext>
            </a:extLst>
          </p:cNvPr>
          <p:cNvSpPr/>
          <p:nvPr/>
        </p:nvSpPr>
        <p:spPr>
          <a:xfrm>
            <a:off x="6629400" y="3280495"/>
            <a:ext cx="1828800" cy="29845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CX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68F10F-50E4-E944-B27B-92AD807CADE5}"/>
              </a:ext>
            </a:extLst>
          </p:cNvPr>
          <p:cNvSpPr/>
          <p:nvPr/>
        </p:nvSpPr>
        <p:spPr>
          <a:xfrm>
            <a:off x="6629400" y="3563070"/>
            <a:ext cx="1828800" cy="29845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DX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538270-C360-3A4C-AD01-0A816D53D75F}"/>
              </a:ext>
            </a:extLst>
          </p:cNvPr>
          <p:cNvSpPr/>
          <p:nvPr/>
        </p:nvSpPr>
        <p:spPr>
          <a:xfrm>
            <a:off x="6626225" y="2685182"/>
            <a:ext cx="1828800" cy="296863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AX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0F99220-ECF1-5242-ABBB-6C50595CE21A}"/>
              </a:ext>
            </a:extLst>
          </p:cNvPr>
          <p:cNvCxnSpPr>
            <a:cxnSpLocks/>
          </p:cNvCxnSpPr>
          <p:nvPr/>
        </p:nvCxnSpPr>
        <p:spPr>
          <a:xfrm flipH="1">
            <a:off x="6629400" y="2415307"/>
            <a:ext cx="18288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7" name="Rectangle 51">
            <a:extLst>
              <a:ext uri="{FF2B5EF4-FFF2-40B4-BE49-F238E27FC236}">
                <a16:creationId xmlns:a16="http://schemas.microsoft.com/office/drawing/2014/main" id="{AEB5FEE7-570E-964D-A6DC-FB51D5DB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1916832"/>
            <a:ext cx="255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word (16/32/64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0659B-BB81-CE45-AB88-DEFEA8D2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28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02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E05C-3982-9444-B10D-6E8A7324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with CPU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85E27-8BAC-D549-A17B-0D8A33A50F25}"/>
              </a:ext>
            </a:extLst>
          </p:cNvPr>
          <p:cNvSpPr/>
          <p:nvPr/>
        </p:nvSpPr>
        <p:spPr>
          <a:xfrm>
            <a:off x="696119" y="23395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地址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AAB30-4C00-C44D-97F9-1B5331C8BD85}"/>
              </a:ext>
            </a:extLst>
          </p:cNvPr>
          <p:cNvSpPr/>
          <p:nvPr/>
        </p:nvSpPr>
        <p:spPr>
          <a:xfrm>
            <a:off x="696119" y="2704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536BB3-A860-2A4B-8750-17386B96B811}"/>
              </a:ext>
            </a:extLst>
          </p:cNvPr>
          <p:cNvSpPr/>
          <p:nvPr/>
        </p:nvSpPr>
        <p:spPr>
          <a:xfrm>
            <a:off x="696119" y="3088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B23560-7431-E64C-B0D8-5A7D655E8112}"/>
              </a:ext>
            </a:extLst>
          </p:cNvPr>
          <p:cNvSpPr/>
          <p:nvPr/>
        </p:nvSpPr>
        <p:spPr>
          <a:xfrm>
            <a:off x="696119" y="3469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AA66C-983B-6540-811D-86A544FD3433}"/>
              </a:ext>
            </a:extLst>
          </p:cNvPr>
          <p:cNvSpPr/>
          <p:nvPr/>
        </p:nvSpPr>
        <p:spPr>
          <a:xfrm>
            <a:off x="696119" y="3850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4CFA9A-5291-F341-898F-BE0DF421BC75}"/>
              </a:ext>
            </a:extLst>
          </p:cNvPr>
          <p:cNvSpPr/>
          <p:nvPr/>
        </p:nvSpPr>
        <p:spPr>
          <a:xfrm>
            <a:off x="696119" y="4231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D8AECE-0002-5040-A65D-761AFD3463AD}"/>
              </a:ext>
            </a:extLst>
          </p:cNvPr>
          <p:cNvSpPr/>
          <p:nvPr/>
        </p:nvSpPr>
        <p:spPr>
          <a:xfrm>
            <a:off x="696119" y="4609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4861F-6C31-C64B-B391-792A018A9BBB}"/>
              </a:ext>
            </a:extLst>
          </p:cNvPr>
          <p:cNvSpPr/>
          <p:nvPr/>
        </p:nvSpPr>
        <p:spPr>
          <a:xfrm>
            <a:off x="696119" y="4990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ABAB30-4855-794D-934E-DC47E18ECDF2}"/>
              </a:ext>
            </a:extLst>
          </p:cNvPr>
          <p:cNvSpPr/>
          <p:nvPr/>
        </p:nvSpPr>
        <p:spPr>
          <a:xfrm>
            <a:off x="696119" y="536849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0x3FF (1023)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9F921BE-0FEE-564C-BB32-2E127090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4" y="1877579"/>
            <a:ext cx="219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内存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Memory (1KB)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F1FFF6-A267-614E-9FBB-9009AA5F3002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636044" y="4800166"/>
            <a:ext cx="1019299" cy="4029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0" name="Rectangle 43">
            <a:extLst>
              <a:ext uri="{FF2B5EF4-FFF2-40B4-BE49-F238E27FC236}">
                <a16:creationId xmlns:a16="http://schemas.microsoft.com/office/drawing/2014/main" id="{0579C929-F8E1-D84A-827A-833E22F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356" y="435971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地址</a:t>
            </a:r>
            <a:r>
              <a:rPr lang="en-US" altLang="zh-CN" kern="0" dirty="0">
                <a:solidFill>
                  <a:srgbClr val="FF0000"/>
                </a:solidFill>
              </a:rPr>
              <a:t> address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C48E8-A900-D043-8CBD-162E0DCC70F7}"/>
              </a:ext>
            </a:extLst>
          </p:cNvPr>
          <p:cNvCxnSpPr>
            <a:cxnSpLocks/>
          </p:cNvCxnSpPr>
          <p:nvPr/>
        </p:nvCxnSpPr>
        <p:spPr>
          <a:xfrm flipH="1">
            <a:off x="669132" y="6054291"/>
            <a:ext cx="1993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2" name="Rectangle 39">
            <a:extLst>
              <a:ext uri="{FF2B5EF4-FFF2-40B4-BE49-F238E27FC236}">
                <a16:creationId xmlns:a16="http://schemas.microsoft.com/office/drawing/2014/main" id="{FCC99EDA-C401-F24C-B4C1-975C9B27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9" y="6235266"/>
            <a:ext cx="2287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Byte (8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5EF29E-7D94-CB49-987B-DBD85A0FC95A}"/>
              </a:ext>
            </a:extLst>
          </p:cNvPr>
          <p:cNvCxnSpPr>
            <a:cxnSpLocks/>
          </p:cNvCxnSpPr>
          <p:nvPr/>
        </p:nvCxnSpPr>
        <p:spPr>
          <a:xfrm>
            <a:off x="2652480" y="2824582"/>
            <a:ext cx="1074871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Rectangle 43">
            <a:extLst>
              <a:ext uri="{FF2B5EF4-FFF2-40B4-BE49-F238E27FC236}">
                <a16:creationId xmlns:a16="http://schemas.microsoft.com/office/drawing/2014/main" id="{224B44C7-A9E3-AD49-AC65-A01F9DBE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032" y="2384551"/>
            <a:ext cx="11592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</a:t>
            </a:r>
            <a:r>
              <a:rPr lang="en-US" altLang="zh-CN" kern="0" dirty="0">
                <a:solidFill>
                  <a:srgbClr val="FF0000"/>
                </a:solidFill>
              </a:rPr>
              <a:t> data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6E10DE-8841-4747-9296-35E2897FE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07475"/>
              </p:ext>
            </p:extLst>
          </p:nvPr>
        </p:nvGraphicFramePr>
        <p:xfrm>
          <a:off x="3418950" y="2384551"/>
          <a:ext cx="5669184" cy="32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296">
                  <a:extLst>
                    <a:ext uri="{9D8B030D-6E8A-4147-A177-3AD203B41FA5}">
                      <a16:colId xmlns:a16="http://schemas.microsoft.com/office/drawing/2014/main" val="3935660137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754958619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528224202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3162914392"/>
                    </a:ext>
                  </a:extLst>
                </a:gridCol>
              </a:tblGrid>
              <a:tr h="7676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1K x 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2K x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8K x 1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817157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Memory Capacity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 KB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1 KB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1 KB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41234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Data Bus Width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21755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Addr</a:t>
                      </a:r>
                      <a:r>
                        <a:rPr lang="en-US" sz="2400" dirty="0"/>
                        <a:t> Bus 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25874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46D2B69-563F-E543-8A60-46E74EEE9EC2}"/>
              </a:ext>
            </a:extLst>
          </p:cNvPr>
          <p:cNvSpPr/>
          <p:nvPr/>
        </p:nvSpPr>
        <p:spPr bwMode="auto">
          <a:xfrm>
            <a:off x="4932040" y="3212976"/>
            <a:ext cx="1224136" cy="6378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BF3B7B-2ED8-3A46-AFAF-30E313DDF5CD}"/>
              </a:ext>
            </a:extLst>
          </p:cNvPr>
          <p:cNvSpPr/>
          <p:nvPr/>
        </p:nvSpPr>
        <p:spPr bwMode="auto">
          <a:xfrm>
            <a:off x="4967450" y="4049162"/>
            <a:ext cx="1224136" cy="6378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2B1E4D-4D05-6845-A2EA-82FD5D067020}"/>
              </a:ext>
            </a:extLst>
          </p:cNvPr>
          <p:cNvSpPr/>
          <p:nvPr/>
        </p:nvSpPr>
        <p:spPr bwMode="auto">
          <a:xfrm>
            <a:off x="4932040" y="4882500"/>
            <a:ext cx="1224136" cy="6378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98112A-504C-B644-AFEC-0AE8F3C397D5}"/>
              </a:ext>
            </a:extLst>
          </p:cNvPr>
          <p:cNvSpPr/>
          <p:nvPr/>
        </p:nvSpPr>
        <p:spPr bwMode="auto">
          <a:xfrm>
            <a:off x="6309702" y="3230957"/>
            <a:ext cx="1214626" cy="22894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262C90D-0C9E-8A45-B1A0-DB99E56B2497}"/>
              </a:ext>
            </a:extLst>
          </p:cNvPr>
          <p:cNvSpPr/>
          <p:nvPr/>
        </p:nvSpPr>
        <p:spPr bwMode="auto">
          <a:xfrm>
            <a:off x="7792586" y="3223390"/>
            <a:ext cx="1214626" cy="22894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C0B09-7225-DE45-8161-4825B06D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29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0" grpId="0" animBg="1"/>
      <p:bldP spid="71" grpId="0" animBg="1"/>
      <p:bldP spid="73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Memory taxonomy &amp; characteristics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Physical type, location, capacity, unit of transfer, access method, performance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Registers -&gt; Cache -&gt; Main memory -&gt; Disk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26EA9-067F-724E-B84C-0D23A1C3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3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E05C-3982-9444-B10D-6E8A7324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with CPU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85E27-8BAC-D549-A17B-0D8A33A50F25}"/>
              </a:ext>
            </a:extLst>
          </p:cNvPr>
          <p:cNvSpPr/>
          <p:nvPr/>
        </p:nvSpPr>
        <p:spPr>
          <a:xfrm>
            <a:off x="696119" y="23395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地址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AAB30-4C00-C44D-97F9-1B5331C8BD85}"/>
              </a:ext>
            </a:extLst>
          </p:cNvPr>
          <p:cNvSpPr/>
          <p:nvPr/>
        </p:nvSpPr>
        <p:spPr>
          <a:xfrm>
            <a:off x="696119" y="2704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536BB3-A860-2A4B-8750-17386B96B811}"/>
              </a:ext>
            </a:extLst>
          </p:cNvPr>
          <p:cNvSpPr/>
          <p:nvPr/>
        </p:nvSpPr>
        <p:spPr>
          <a:xfrm>
            <a:off x="696119" y="3088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B23560-7431-E64C-B0D8-5A7D655E8112}"/>
              </a:ext>
            </a:extLst>
          </p:cNvPr>
          <p:cNvSpPr/>
          <p:nvPr/>
        </p:nvSpPr>
        <p:spPr>
          <a:xfrm>
            <a:off x="696119" y="3469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AA66C-983B-6540-811D-86A544FD3433}"/>
              </a:ext>
            </a:extLst>
          </p:cNvPr>
          <p:cNvSpPr/>
          <p:nvPr/>
        </p:nvSpPr>
        <p:spPr>
          <a:xfrm>
            <a:off x="696119" y="3850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4CFA9A-5291-F341-898F-BE0DF421BC75}"/>
              </a:ext>
            </a:extLst>
          </p:cNvPr>
          <p:cNvSpPr/>
          <p:nvPr/>
        </p:nvSpPr>
        <p:spPr>
          <a:xfrm>
            <a:off x="696119" y="4231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D8AECE-0002-5040-A65D-761AFD3463AD}"/>
              </a:ext>
            </a:extLst>
          </p:cNvPr>
          <p:cNvSpPr/>
          <p:nvPr/>
        </p:nvSpPr>
        <p:spPr>
          <a:xfrm>
            <a:off x="696119" y="4609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4861F-6C31-C64B-B391-792A018A9BBB}"/>
              </a:ext>
            </a:extLst>
          </p:cNvPr>
          <p:cNvSpPr/>
          <p:nvPr/>
        </p:nvSpPr>
        <p:spPr>
          <a:xfrm>
            <a:off x="696119" y="4990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ABAB30-4855-794D-934E-DC47E18ECDF2}"/>
              </a:ext>
            </a:extLst>
          </p:cNvPr>
          <p:cNvSpPr/>
          <p:nvPr/>
        </p:nvSpPr>
        <p:spPr>
          <a:xfrm>
            <a:off x="696119" y="536849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0x3FF (1023)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9F921BE-0FEE-564C-BB32-2E127090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4" y="1877579"/>
            <a:ext cx="219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内存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Memory (1KB)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F1FFF6-A267-614E-9FBB-9009AA5F3002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636044" y="4800166"/>
            <a:ext cx="1019299" cy="4029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0" name="Rectangle 43">
            <a:extLst>
              <a:ext uri="{FF2B5EF4-FFF2-40B4-BE49-F238E27FC236}">
                <a16:creationId xmlns:a16="http://schemas.microsoft.com/office/drawing/2014/main" id="{0579C929-F8E1-D84A-827A-833E22F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356" y="435971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地址</a:t>
            </a:r>
            <a:r>
              <a:rPr lang="en-US" altLang="zh-CN" kern="0" dirty="0">
                <a:solidFill>
                  <a:srgbClr val="FF0000"/>
                </a:solidFill>
              </a:rPr>
              <a:t> address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C48E8-A900-D043-8CBD-162E0DCC70F7}"/>
              </a:ext>
            </a:extLst>
          </p:cNvPr>
          <p:cNvCxnSpPr>
            <a:cxnSpLocks/>
          </p:cNvCxnSpPr>
          <p:nvPr/>
        </p:nvCxnSpPr>
        <p:spPr>
          <a:xfrm flipH="1">
            <a:off x="669132" y="6054291"/>
            <a:ext cx="1993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2" name="Rectangle 39">
            <a:extLst>
              <a:ext uri="{FF2B5EF4-FFF2-40B4-BE49-F238E27FC236}">
                <a16:creationId xmlns:a16="http://schemas.microsoft.com/office/drawing/2014/main" id="{FCC99EDA-C401-F24C-B4C1-975C9B27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9" y="6235266"/>
            <a:ext cx="2287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Byte (8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5EF29E-7D94-CB49-987B-DBD85A0FC95A}"/>
              </a:ext>
            </a:extLst>
          </p:cNvPr>
          <p:cNvCxnSpPr>
            <a:cxnSpLocks/>
          </p:cNvCxnSpPr>
          <p:nvPr/>
        </p:nvCxnSpPr>
        <p:spPr>
          <a:xfrm>
            <a:off x="2652480" y="2824582"/>
            <a:ext cx="1074871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Rectangle 43">
            <a:extLst>
              <a:ext uri="{FF2B5EF4-FFF2-40B4-BE49-F238E27FC236}">
                <a16:creationId xmlns:a16="http://schemas.microsoft.com/office/drawing/2014/main" id="{224B44C7-A9E3-AD49-AC65-A01F9DBE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032" y="2384551"/>
            <a:ext cx="11592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</a:t>
            </a:r>
            <a:r>
              <a:rPr lang="en-US" altLang="zh-CN" kern="0" dirty="0">
                <a:solidFill>
                  <a:srgbClr val="FF0000"/>
                </a:solidFill>
              </a:rPr>
              <a:t> data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6E10DE-8841-4747-9296-35E2897FE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79653"/>
              </p:ext>
            </p:extLst>
          </p:nvPr>
        </p:nvGraphicFramePr>
        <p:xfrm>
          <a:off x="3418950" y="2384551"/>
          <a:ext cx="5669184" cy="32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296">
                  <a:extLst>
                    <a:ext uri="{9D8B030D-6E8A-4147-A177-3AD203B41FA5}">
                      <a16:colId xmlns:a16="http://schemas.microsoft.com/office/drawing/2014/main" val="3935660137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754958619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528224202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3162914392"/>
                    </a:ext>
                  </a:extLst>
                </a:gridCol>
              </a:tblGrid>
              <a:tr h="7676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1K x 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2K x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8K x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817157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Memory Capacity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41234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Bus 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21755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Addr</a:t>
                      </a:r>
                      <a:r>
                        <a:rPr lang="en-US" sz="2400" dirty="0"/>
                        <a:t> Bus 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25874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74193-B679-724B-A05A-32554636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30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1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x n memory chip</a:t>
            </a:r>
          </a:p>
          <a:p>
            <a:pPr lvl="1"/>
            <a:r>
              <a:rPr lang="en-US" dirty="0"/>
              <a:t>n = chip word width (</a:t>
            </a:r>
            <a:r>
              <a:rPr lang="en-GB" dirty="0"/>
              <a:t>note that this “word” is chip word not CPU word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N = number of n-bit words</a:t>
            </a:r>
          </a:p>
          <a:p>
            <a:r>
              <a:rPr lang="en-US" dirty="0"/>
              <a:t>Chip I/O</a:t>
            </a:r>
          </a:p>
          <a:p>
            <a:pPr lvl="1"/>
            <a:r>
              <a:rPr lang="en-US" dirty="0"/>
              <a:t>Data (in and out): Dn-1 </a:t>
            </a:r>
            <a:r>
              <a:rPr lang="mr-IN" dirty="0"/>
              <a:t>–</a:t>
            </a:r>
            <a:r>
              <a:rPr lang="en-US" dirty="0"/>
              <a:t> D0</a:t>
            </a:r>
          </a:p>
          <a:p>
            <a:pPr lvl="1"/>
            <a:r>
              <a:rPr lang="en-US" dirty="0"/>
              <a:t>Address: Am-1 </a:t>
            </a:r>
            <a:r>
              <a:rPr lang="mr-IN" dirty="0"/>
              <a:t>–</a:t>
            </a:r>
            <a:r>
              <a:rPr lang="en-US" dirty="0"/>
              <a:t> A0</a:t>
            </a:r>
          </a:p>
          <a:p>
            <a:pPr lvl="1"/>
            <a:r>
              <a:rPr lang="en-US" dirty="0"/>
              <a:t>Control</a:t>
            </a:r>
          </a:p>
          <a:p>
            <a:pPr lvl="2"/>
            <a:r>
              <a:rPr lang="en-US" dirty="0"/>
              <a:t>WE = write enable (assert low)</a:t>
            </a:r>
          </a:p>
          <a:p>
            <a:pPr lvl="3"/>
            <a:r>
              <a:rPr lang="en-US" dirty="0"/>
              <a:t>WE=1: read, WE=0: write</a:t>
            </a:r>
          </a:p>
          <a:p>
            <a:pPr lvl="2"/>
            <a:r>
              <a:rPr lang="en-US" dirty="0"/>
              <a:t>En block enable (assert low)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89035"/>
            <a:ext cx="3669662" cy="26663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0B086-80D0-7045-9663-87074B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31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0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Chip (Logical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4M x 4 RAM (16-Mbit RAM chip)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22</a:t>
            </a:r>
            <a:r>
              <a:rPr lang="en-US" dirty="0"/>
              <a:t> = 4 M (4x1024x1024) word</a:t>
            </a:r>
          </a:p>
          <a:p>
            <a:pPr lvl="1"/>
            <a:r>
              <a:rPr lang="en-US" dirty="0"/>
              <a:t>Each word has 4 bits</a:t>
            </a:r>
          </a:p>
          <a:p>
            <a:pPr lvl="1"/>
            <a:r>
              <a:rPr lang="en-US" dirty="0"/>
              <a:t>22 address lines (reduced to 11 if multiplexed)</a:t>
            </a:r>
          </a:p>
          <a:p>
            <a:pPr lvl="1"/>
            <a:r>
              <a:rPr lang="en-US" dirty="0"/>
              <a:t>4 data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89040"/>
            <a:ext cx="3669662" cy="26663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E2BF7-1515-2E45-A62F-CDF53EBC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32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7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Chip (Physical View)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4M x 4 RAM (16-Mbit RAM chip)</a:t>
            </a:r>
            <a:endParaRPr lang="en-GB" dirty="0"/>
          </a:p>
          <a:p>
            <a:r>
              <a:rPr lang="en-GB" dirty="0"/>
              <a:t>A 16Mbit chip has 16M SRAM cells</a:t>
            </a:r>
          </a:p>
          <a:p>
            <a:r>
              <a:rPr lang="en-GB" dirty="0"/>
              <a:t>But how are they organized?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1D87C-5878-FF43-BC26-C9D65A3D0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39538"/>
            <a:ext cx="3528392" cy="238596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0D37C-9ACE-F548-91C3-BA799602FD64}"/>
              </a:ext>
            </a:extLst>
          </p:cNvPr>
          <p:cNvGrpSpPr/>
          <p:nvPr/>
        </p:nvGrpSpPr>
        <p:grpSpPr>
          <a:xfrm>
            <a:off x="3131839" y="3412490"/>
            <a:ext cx="478929" cy="3409950"/>
            <a:chOff x="3131839" y="3412490"/>
            <a:chExt cx="478929" cy="3409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6866EC-6422-4946-B6F6-A109CE7A36A1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01B6C1-02C7-F14B-A3AF-67B0BCCE19AB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E3D2CC-EF77-3545-A759-D21F25C984CB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6D843-1698-9945-9BCB-7ECEC7020319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32775-AAEB-8F48-BAE0-05DE12659670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56A0BE-DADF-6241-8032-10C073AB03FA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6EA294-AC63-5947-9A86-88E046F08980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62A07A-D5D2-6047-87D7-BAD5633EF0D3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A8FDF3-4109-D946-A78F-DBE1E75951ED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394D7F-B5EE-4144-9260-D4B587A9660F}"/>
              </a:ext>
            </a:extLst>
          </p:cNvPr>
          <p:cNvCxnSpPr>
            <a:cxnSpLocks/>
          </p:cNvCxnSpPr>
          <p:nvPr/>
        </p:nvCxnSpPr>
        <p:spPr bwMode="auto">
          <a:xfrm>
            <a:off x="3610768" y="3429000"/>
            <a:ext cx="1105248" cy="20482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8B2D3B-56DD-CC4E-AD3D-5E2519ED9169}"/>
              </a:ext>
            </a:extLst>
          </p:cNvPr>
          <p:cNvCxnSpPr>
            <a:cxnSpLocks/>
          </p:cNvCxnSpPr>
          <p:nvPr/>
        </p:nvCxnSpPr>
        <p:spPr bwMode="auto">
          <a:xfrm>
            <a:off x="3610768" y="3777615"/>
            <a:ext cx="1105248" cy="224571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CD11C-A007-7147-AD2E-0669CC1E2A46}"/>
              </a:ext>
            </a:extLst>
          </p:cNvPr>
          <p:cNvGrpSpPr/>
          <p:nvPr/>
        </p:nvGrpSpPr>
        <p:grpSpPr>
          <a:xfrm>
            <a:off x="2649749" y="3412490"/>
            <a:ext cx="478929" cy="3409950"/>
            <a:chOff x="3131839" y="3412490"/>
            <a:chExt cx="478929" cy="34099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978BDC-DC05-8246-ACD8-E9A8450F5C58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0F57BE-639E-A244-924C-E3F8818A5319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A5DE8D-E73A-0D4A-B626-F65DC57B15A9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92B1321-0009-DE44-9501-B875340B5283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478CE2-7C30-334A-A31C-03C9BE71E5AE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1C89C1-9C54-1E42-9D63-859E4272A397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FB2A24-BF38-0D4A-9AF8-952C65A3B018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A24D4A-CE14-2245-9F24-64F842F64DD2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646107-814E-A449-BED1-F938566B04DA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5E1ED9-FC51-EA47-82EA-4DA7097D0AFF}"/>
              </a:ext>
            </a:extLst>
          </p:cNvPr>
          <p:cNvGrpSpPr/>
          <p:nvPr/>
        </p:nvGrpSpPr>
        <p:grpSpPr>
          <a:xfrm>
            <a:off x="2169239" y="3412490"/>
            <a:ext cx="478929" cy="3409950"/>
            <a:chOff x="3131839" y="3412490"/>
            <a:chExt cx="478929" cy="34099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755645-B669-2D49-A217-BF260199DE04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7C4730-1BEC-8548-835E-E672C8DF4DAC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D574E0-06A0-8947-B5EF-E86EC37EAEF0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8575E3-5A1A-044B-9399-11B467C060D9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C5B485-B6EC-0D47-A3E3-3A6FBC8FE65B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0E95BA-975C-314F-BD6A-B4039663CC7C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5D7F78-FE8B-1540-9A4D-1B82966B3A45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F6C52A-1275-6F40-BCE0-33E8CB1DE6FE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B8923C8-495C-D743-97CE-71C8FA50241E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07261D-75D4-E74F-A850-EF4F10D5644F}"/>
              </a:ext>
            </a:extLst>
          </p:cNvPr>
          <p:cNvGrpSpPr/>
          <p:nvPr/>
        </p:nvGrpSpPr>
        <p:grpSpPr>
          <a:xfrm>
            <a:off x="1716807" y="3412490"/>
            <a:ext cx="478929" cy="3409950"/>
            <a:chOff x="3131839" y="3412490"/>
            <a:chExt cx="478929" cy="34099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ECBD53-2865-FA41-A880-71E21EE41E29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1D1009-DDA5-AD41-BC64-A3B02987C7D6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39D4DB2-D6F5-E541-B2C9-1B6F9B094248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320C240-5A7E-404E-8308-65184F6E026F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E934B4-83C1-CF45-B1FC-3D7751E89861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8F69CF-2E52-6840-8C26-C23558A8E3BA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0AC8092-8E00-C940-980E-9B65420D40BD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68A308-F9BF-B44D-86D3-D9469F3AD980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B56107-F556-194E-B85F-C1A89D7CC5E9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01214-DCD0-B248-9C17-16EC36463063}"/>
              </a:ext>
            </a:extLst>
          </p:cNvPr>
          <p:cNvSpPr/>
          <p:nvPr/>
        </p:nvSpPr>
        <p:spPr>
          <a:xfrm>
            <a:off x="569792" y="3778855"/>
            <a:ext cx="11420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Is this</a:t>
            </a:r>
          </a:p>
          <a:p>
            <a:r>
              <a:rPr lang="en-GB" dirty="0"/>
              <a:t>4M x 4 array </a:t>
            </a:r>
          </a:p>
          <a:p>
            <a:r>
              <a:rPr lang="en-GB" dirty="0"/>
              <a:t>a good organization?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957BC-B1BA-6344-A3D1-9DA642E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33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1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baseline="-25000" dirty="0"/>
              <a:t>R</a:t>
            </a:r>
            <a:r>
              <a:rPr lang="en-US" dirty="0"/>
              <a:t> x N</a:t>
            </a:r>
            <a:r>
              <a:rPr lang="en-US" baseline="-25000" dirty="0"/>
              <a:t>C</a:t>
            </a:r>
            <a:r>
              <a:rPr lang="en-US" dirty="0"/>
              <a:t> array of 1-bit cells</a:t>
            </a:r>
          </a:p>
          <a:p>
            <a:pPr lvl="1"/>
            <a:r>
              <a:rPr lang="en-US" dirty="0"/>
              <a:t>N</a:t>
            </a:r>
            <a:r>
              <a:rPr lang="en-US" baseline="-25000" dirty="0"/>
              <a:t>R</a:t>
            </a:r>
            <a:r>
              <a:rPr lang="en-US" dirty="0"/>
              <a:t> = number of rows</a:t>
            </a:r>
          </a:p>
          <a:p>
            <a:pPr lvl="1"/>
            <a:r>
              <a:rPr lang="en-US" dirty="0"/>
              <a:t>N</a:t>
            </a:r>
            <a:r>
              <a:rPr lang="en-US" baseline="-25000" dirty="0"/>
              <a:t>C</a:t>
            </a:r>
            <a:r>
              <a:rPr lang="en-US" dirty="0"/>
              <a:t> = number of columns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30" y="3212976"/>
            <a:ext cx="4770140" cy="349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F04F-6FD8-CF42-830E-0C643B27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56" y="692969"/>
            <a:ext cx="3528392" cy="238596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D0B39-A51C-794F-965C-97D6B1E0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34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Chip (Physical View)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16Mbit chip can be organised as 1M of 16-bit words</a:t>
            </a:r>
          </a:p>
          <a:p>
            <a:endParaRPr lang="en-GB" dirty="0"/>
          </a:p>
          <a:p>
            <a:r>
              <a:rPr lang="en-GB" dirty="0"/>
              <a:t>A 16Mbit chip can be organised as a 2048 x 2048 x 4bit array</a:t>
            </a:r>
          </a:p>
          <a:p>
            <a:pPr lvl="1"/>
            <a:r>
              <a:rPr lang="en-GB" dirty="0"/>
              <a:t>Reduces number of address pins</a:t>
            </a:r>
          </a:p>
          <a:p>
            <a:pPr lvl="2"/>
            <a:r>
              <a:rPr lang="en-GB" b="1" dirty="0"/>
              <a:t>Multiplex</a:t>
            </a:r>
            <a:r>
              <a:rPr lang="en-GB" dirty="0"/>
              <a:t> row address and column address</a:t>
            </a:r>
          </a:p>
          <a:p>
            <a:pPr lvl="2"/>
            <a:r>
              <a:rPr lang="en-GB" dirty="0"/>
              <a:t>11 pins to address (2</a:t>
            </a:r>
            <a:r>
              <a:rPr lang="en-GB" baseline="30000" dirty="0"/>
              <a:t>11</a:t>
            </a:r>
            <a:r>
              <a:rPr lang="en-GB" dirty="0"/>
              <a:t>=2048)</a:t>
            </a:r>
          </a:p>
          <a:p>
            <a:pPr lvl="2"/>
            <a:r>
              <a:rPr lang="en-GB" dirty="0"/>
              <a:t>Adding one more pin doubles range of values so x4 capacity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16AE5-FACB-DB45-BEAE-C383A65A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35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48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16 Mb RAM (4M x 4)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6755603" cy="422337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3557313" y="4284574"/>
            <a:ext cx="1503660" cy="136815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4M x 4 RAM is organized as four 2048 x 2048 array</a:t>
            </a: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6965" r="4649" b="45655"/>
          <a:stretch/>
        </p:blipFill>
        <p:spPr bwMode="auto">
          <a:xfrm>
            <a:off x="6900974" y="3000607"/>
            <a:ext cx="2209645" cy="331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2753F-CEA4-3D42-A11B-140739FB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36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8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Memory Array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4" y="2060848"/>
            <a:ext cx="4770140" cy="349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F04F-6FD8-CF42-830E-0C643B27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56" y="2060848"/>
            <a:ext cx="3528392" cy="238596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5DAE0-707E-BC4E-AE42-833BDE49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37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833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4FC9-E8D2-0848-9715-AA791AEC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Memory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864F-13D7-C84B-874E-8061CAE1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 x 1 array</a:t>
            </a:r>
          </a:p>
          <a:p>
            <a:r>
              <a:rPr lang="en-US" dirty="0"/>
              <a:t>Example of 16 x 1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B45DC-F95D-2F47-92FF-F03B8C1C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38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87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4FC9-E8D2-0848-9715-AA791AEC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Memory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864F-13D7-C84B-874E-8061CAE1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 x 1 array</a:t>
            </a:r>
          </a:p>
          <a:p>
            <a:r>
              <a:rPr lang="en-US" dirty="0"/>
              <a:t>Example of 16 x 1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5E1ED-9266-6B44-A3C0-063396F7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" y="2991303"/>
            <a:ext cx="5112568" cy="3638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33672-E1EC-994F-82F8-46F6A002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885950"/>
            <a:ext cx="3827748" cy="1784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EA89-3DF4-584B-A54B-C37C3EDC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39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0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Types of Memory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3034680" cy="4171950"/>
          </a:xfrm>
        </p:spPr>
        <p:txBody>
          <a:bodyPr/>
          <a:lstStyle/>
          <a:p>
            <a:r>
              <a:rPr lang="en-GB" dirty="0"/>
              <a:t>Semiconductor</a:t>
            </a:r>
          </a:p>
          <a:p>
            <a:pPr lvl="1"/>
            <a:r>
              <a:rPr lang="en-GB" dirty="0"/>
              <a:t>RAM &amp; ROM</a:t>
            </a:r>
          </a:p>
          <a:p>
            <a:r>
              <a:rPr lang="en-GB" dirty="0"/>
              <a:t>Magnetic</a:t>
            </a:r>
          </a:p>
          <a:p>
            <a:pPr lvl="1"/>
            <a:r>
              <a:rPr lang="en-GB" dirty="0"/>
              <a:t>Disk &amp; Tape</a:t>
            </a:r>
          </a:p>
          <a:p>
            <a:r>
              <a:rPr lang="en-GB" dirty="0"/>
              <a:t>Optical</a:t>
            </a:r>
          </a:p>
          <a:p>
            <a:pPr lvl="1"/>
            <a:r>
              <a:rPr lang="en-GB" dirty="0"/>
              <a:t>CD &amp; DVD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84FB1-AFCE-B049-A137-CB429D27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04" y="1767148"/>
            <a:ext cx="2295021" cy="2032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1B9B1E-DD01-1E47-8D04-15D18BBF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767148"/>
            <a:ext cx="2590800" cy="1813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F051E1-94A5-0246-B37D-25471A85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414" y="3799272"/>
            <a:ext cx="170180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11C0E-9A02-FB41-BDE9-01FF01F08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40" t="18516" r="9281" b="15103"/>
          <a:stretch/>
        </p:blipFill>
        <p:spPr>
          <a:xfrm>
            <a:off x="6105520" y="3951461"/>
            <a:ext cx="2520280" cy="157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460E-28A1-C145-8DBE-93B22FDFB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709" y="4760401"/>
            <a:ext cx="1831633" cy="18316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17A0-CA63-2E40-B082-BA99E637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4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88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8D9D-4E4D-9541-B942-9F8511B4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 in This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92EA-2DCD-604A-908A-4261A5B6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Understand the logical interface for a memory chip</a:t>
            </a:r>
          </a:p>
          <a:p>
            <a:r>
              <a:rPr lang="en-US" sz="2400" dirty="0"/>
              <a:t>Understand the internal organization of the chip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5D8DF-DB4D-2D43-BACB-65A18DB1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53085"/>
            <a:ext cx="3669662" cy="2666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65239-586E-E845-A6FB-0D3EEB31A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89746"/>
            <a:ext cx="5027869" cy="3143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5C00F-676E-A341-9F90-708D0951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40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7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Registers -&gt; Cache -&gt; Main memory -&gt; Disk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092D2-7CA6-E44F-A435-94ED63D1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41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3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</a:t>
            </a:r>
            <a:br>
              <a:rPr lang="en-GB" dirty="0"/>
            </a:br>
            <a:r>
              <a:rPr lang="en-GB" dirty="0"/>
              <a:t>Organisation</a:t>
            </a:r>
          </a:p>
        </p:txBody>
      </p:sp>
      <p:pic>
        <p:nvPicPr>
          <p:cNvPr id="26627" name="Picture 3" descr="H:\Data\Computer Systems Design\p115.bmp"/>
          <p:cNvPicPr>
            <a:picLocks noChangeAspect="1" noChangeArrowheads="1"/>
          </p:cNvPicPr>
          <p:nvPr/>
        </p:nvPicPr>
        <p:blipFill>
          <a:blip r:embed="rId3" cstate="print"/>
          <a:srcRect l="9958" t="8081" r="12228" b="5107"/>
          <a:stretch>
            <a:fillRect/>
          </a:stretch>
        </p:blipFill>
        <p:spPr bwMode="auto">
          <a:xfrm>
            <a:off x="3810000" y="228600"/>
            <a:ext cx="5334000" cy="6477000"/>
          </a:xfrm>
          <a:prstGeom prst="rect">
            <a:avLst/>
          </a:prstGeom>
          <a:noFill/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95536" y="4581128"/>
            <a:ext cx="4752528" cy="1584176"/>
          </a:xfrm>
          <a:prstGeom prst="rect">
            <a:avLst/>
          </a:prstGeom>
          <a:solidFill>
            <a:srgbClr val="BBE0E3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To organize a memory module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：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If the module needs bigger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unit of transfer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 than that of given memory chips,  </a:t>
            </a: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bit extension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lang="en-US" altLang="zh-CN" sz="1600" b="1" kern="0" dirty="0">
                <a:solidFill>
                  <a:srgbClr val="808080"/>
                </a:solidFill>
              </a:rPr>
              <a:t>Every chip has the same address space</a:t>
            </a:r>
            <a:endParaRPr lang="zh-CN" altLang="en-US" sz="1600" b="1" kern="0" dirty="0">
              <a:solidFill>
                <a:srgbClr val="80808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28596" y="1857364"/>
                <a:ext cx="35719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A memory module consisting of 256K 8-bit words, using 8 256K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000" dirty="0"/>
                  <a:t>1-bit chips</a:t>
                </a: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857364"/>
                <a:ext cx="3571900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06" t="-2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11698-B9D6-B74C-B7EC-D4F50C9AB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42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55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Extension Example</a:t>
            </a:r>
          </a:p>
        </p:txBody>
      </p:sp>
      <p:graphicFrame>
        <p:nvGraphicFramePr>
          <p:cNvPr id="7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780232"/>
              </p:ext>
            </p:extLst>
          </p:nvPr>
        </p:nvGraphicFramePr>
        <p:xfrm>
          <a:off x="755576" y="2636912"/>
          <a:ext cx="749362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5" name="Document" r:id="rId4" imgW="3678110" imgH="2576348" progId="Word.Document.8">
                  <p:embed/>
                </p:oleObj>
              </mc:Choice>
              <mc:Fallback>
                <p:oleObj name="Document" r:id="rId4" imgW="3678110" imgH="25763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636912"/>
                        <a:ext cx="7493620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1-bit RAM chips. How can you build a memory module of 256 KB (with word size of 8 bits) and how to connect this module with a computer system?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blipFill>
                <a:blip r:embed="rId6"/>
                <a:stretch>
                  <a:fillRect l="-635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/>
          <p:cNvSpPr txBox="1"/>
          <p:nvPr/>
        </p:nvSpPr>
        <p:spPr>
          <a:xfrm>
            <a:off x="934594" y="6094675"/>
            <a:ext cx="79208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95058" y="3510860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60">
            <a:extLst>
              <a:ext uri="{FF2B5EF4-FFF2-40B4-BE49-F238E27FC236}">
                <a16:creationId xmlns:a16="http://schemas.microsoft.com/office/drawing/2014/main" id="{41015142-AD80-EB48-9393-803645094E92}"/>
              </a:ext>
            </a:extLst>
          </p:cNvPr>
          <p:cNvSpPr txBox="1"/>
          <p:nvPr/>
        </p:nvSpPr>
        <p:spPr>
          <a:xfrm>
            <a:off x="7241766" y="5754069"/>
            <a:ext cx="792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60">
            <a:extLst>
              <a:ext uri="{FF2B5EF4-FFF2-40B4-BE49-F238E27FC236}">
                <a16:creationId xmlns:a16="http://schemas.microsoft.com/office/drawing/2014/main" id="{009261D2-C1BA-274D-B85B-CD85A4E47AE3}"/>
              </a:ext>
            </a:extLst>
          </p:cNvPr>
          <p:cNvSpPr txBox="1"/>
          <p:nvPr/>
        </p:nvSpPr>
        <p:spPr>
          <a:xfrm>
            <a:off x="755576" y="3695526"/>
            <a:ext cx="971106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B0B25-3EAE-B74E-852D-FFA12AD1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43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29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Extension Example</a:t>
            </a:r>
          </a:p>
        </p:txBody>
      </p:sp>
      <p:graphicFrame>
        <p:nvGraphicFramePr>
          <p:cNvPr id="7" name="Object 1030"/>
          <p:cNvGraphicFramePr>
            <a:graphicFrameLocks noChangeAspect="1"/>
          </p:cNvGraphicFramePr>
          <p:nvPr/>
        </p:nvGraphicFramePr>
        <p:xfrm>
          <a:off x="1835696" y="2636912"/>
          <a:ext cx="641350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67" name="Document" r:id="rId4" imgW="3678110" imgH="2576348" progId="Word.Document.8">
                  <p:embed/>
                </p:oleObj>
              </mc:Choice>
              <mc:Fallback>
                <p:oleObj name="Document" r:id="rId4" imgW="3678110" imgH="2576348" progId="Word.Document.8">
                  <p:embed/>
                  <p:pic>
                    <p:nvPicPr>
                      <p:cNvPr id="7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636912"/>
                        <a:ext cx="6413500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1-bit RAM chips. How can you build a memory module of 256K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32-bit and how to connect this module with a computer system?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60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/>
          <p:cNvSpPr txBox="1"/>
          <p:nvPr/>
        </p:nvSpPr>
        <p:spPr>
          <a:xfrm>
            <a:off x="1979712" y="3645024"/>
            <a:ext cx="64670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804248" y="3510528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5840" y="2466812"/>
            <a:ext cx="450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What if the addressable unit is byte?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24AD58-C178-8449-95FF-3D98BBD4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44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204200" cy="824136"/>
          </a:xfrm>
        </p:spPr>
        <p:txBody>
          <a:bodyPr/>
          <a:lstStyle/>
          <a:p>
            <a:r>
              <a:rPr lang="en-GB" dirty="0"/>
              <a:t>Module Organisation (2)</a:t>
            </a:r>
          </a:p>
        </p:txBody>
      </p:sp>
      <p:pic>
        <p:nvPicPr>
          <p:cNvPr id="27653" name="Picture 5" descr="H:\Data\Computer Systems Design\p116.bmp"/>
          <p:cNvPicPr>
            <a:picLocks noChangeAspect="1" noChangeArrowheads="1"/>
          </p:cNvPicPr>
          <p:nvPr/>
        </p:nvPicPr>
        <p:blipFill>
          <a:blip r:embed="rId3" cstate="print"/>
          <a:srcRect l="14685" t="15846" b="11125"/>
          <a:stretch>
            <a:fillRect/>
          </a:stretch>
        </p:blipFill>
        <p:spPr bwMode="auto">
          <a:xfrm>
            <a:off x="2285984" y="1196752"/>
            <a:ext cx="6840760" cy="4348052"/>
          </a:xfrm>
          <a:prstGeom prst="rect">
            <a:avLst/>
          </a:prstGeom>
          <a:noFill/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6420" y="5589240"/>
            <a:ext cx="5931768" cy="1224136"/>
          </a:xfrm>
          <a:prstGeom prst="rect">
            <a:avLst/>
          </a:prstGeom>
          <a:solidFill>
            <a:srgbClr val="BBE0E3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To organize a memory module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：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If the module needs larger number of words than that of given memory chips,  </a:t>
            </a: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word extension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lang="en-US" altLang="zh-CN" sz="1600" b="1" kern="0" dirty="0">
                <a:solidFill>
                  <a:srgbClr val="808080"/>
                </a:solidFill>
              </a:rPr>
              <a:t>Chips in different group has different address range</a:t>
            </a:r>
            <a:endParaRPr lang="zh-CN" altLang="en-US" sz="1600" b="1" kern="0" dirty="0">
              <a:solidFill>
                <a:srgbClr val="80808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2143116"/>
                <a:ext cx="257173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A memory consisting of 1M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000" dirty="0"/>
                  <a:t>8-bit words, having four groups of chips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3116"/>
                <a:ext cx="2571736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2370" t="-2765" r="-3318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DA821-8ECC-A440-9B57-3DFC8C8F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45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3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Extension Example</a:t>
            </a:r>
          </a:p>
        </p:txBody>
      </p:sp>
      <p:graphicFrame>
        <p:nvGraphicFramePr>
          <p:cNvPr id="7" name="Object 2054"/>
          <p:cNvGraphicFramePr>
            <a:graphicFrameLocks noChangeAspect="1"/>
          </p:cNvGraphicFramePr>
          <p:nvPr/>
        </p:nvGraphicFramePr>
        <p:xfrm>
          <a:off x="1259632" y="2733848"/>
          <a:ext cx="6985000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89" name="Picture" r:id="rId4" imgW="4495680" imgH="2633400" progId="Word.Picture.8">
                  <p:embed/>
                </p:oleObj>
              </mc:Choice>
              <mc:Fallback>
                <p:oleObj name="Picture" r:id="rId4" imgW="4495680" imgH="2633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733848"/>
                        <a:ext cx="6985000" cy="409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RAM chips. How can you build a memory module of 2M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and how to connect this module with a computer system?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60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C910B7-0696-D049-976C-ADE7AF7E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46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22016" y="1748785"/>
                <a:ext cx="7999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128K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RAM chips. How can you build a memory module of 128K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16-bit and how to connect this module with a computer system?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6" y="1748785"/>
                <a:ext cx="7999040" cy="646331"/>
              </a:xfrm>
              <a:prstGeom prst="rect">
                <a:avLst/>
              </a:prstGeom>
              <a:blipFill>
                <a:blip r:embed="rId4"/>
                <a:stretch>
                  <a:fillRect l="-475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1030">
            <a:extLst>
              <a:ext uri="{FF2B5EF4-FFF2-40B4-BE49-F238E27FC236}">
                <a16:creationId xmlns:a16="http://schemas.microsoft.com/office/drawing/2014/main" id="{24B6F2C4-1D59-4A45-8EF2-942F6E66F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22774"/>
              </p:ext>
            </p:extLst>
          </p:nvPr>
        </p:nvGraphicFramePr>
        <p:xfrm>
          <a:off x="755576" y="2276872"/>
          <a:ext cx="7493620" cy="484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8" name="Document" r:id="rId5" imgW="3678110" imgH="2576348" progId="Word.Document.8">
                  <p:embed/>
                </p:oleObj>
              </mc:Choice>
              <mc:Fallback>
                <p:oleObj name="Document" r:id="rId5" imgW="3678110" imgH="2576348" progId="Word.Document.8">
                  <p:embed/>
                  <p:pic>
                    <p:nvPicPr>
                      <p:cNvPr id="7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6872"/>
                        <a:ext cx="7493620" cy="4846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62">
            <a:extLst>
              <a:ext uri="{FF2B5EF4-FFF2-40B4-BE49-F238E27FC236}">
                <a16:creationId xmlns:a16="http://schemas.microsoft.com/office/drawing/2014/main" id="{975880DB-194F-534D-A783-8BC3B7BCCA9C}"/>
              </a:ext>
            </a:extLst>
          </p:cNvPr>
          <p:cNvSpPr txBox="1"/>
          <p:nvPr/>
        </p:nvSpPr>
        <p:spPr>
          <a:xfrm>
            <a:off x="3131031" y="3766130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1F4AB-B9D2-1248-B403-C825B504F9E9}"/>
              </a:ext>
            </a:extLst>
          </p:cNvPr>
          <p:cNvGrpSpPr/>
          <p:nvPr/>
        </p:nvGrpSpPr>
        <p:grpSpPr>
          <a:xfrm>
            <a:off x="755576" y="3244334"/>
            <a:ext cx="7493620" cy="3219673"/>
            <a:chOff x="755576" y="3244334"/>
            <a:chExt cx="7493620" cy="3219673"/>
          </a:xfrm>
        </p:grpSpPr>
        <p:sp>
          <p:nvSpPr>
            <p:cNvPr id="8" name="文本框 60">
              <a:extLst>
                <a:ext uri="{FF2B5EF4-FFF2-40B4-BE49-F238E27FC236}">
                  <a16:creationId xmlns:a16="http://schemas.microsoft.com/office/drawing/2014/main" id="{20F08301-2447-A643-8D9A-977C5D1FC825}"/>
                </a:ext>
              </a:extLst>
            </p:cNvPr>
            <p:cNvSpPr txBox="1"/>
            <p:nvPr/>
          </p:nvSpPr>
          <p:spPr>
            <a:xfrm>
              <a:off x="755576" y="6094675"/>
              <a:ext cx="971106" cy="36933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62">
              <a:extLst>
                <a:ext uri="{FF2B5EF4-FFF2-40B4-BE49-F238E27FC236}">
                  <a16:creationId xmlns:a16="http://schemas.microsoft.com/office/drawing/2014/main" id="{37379AC8-443A-7644-95FB-A95E9B338723}"/>
                </a:ext>
              </a:extLst>
            </p:cNvPr>
            <p:cNvSpPr txBox="1"/>
            <p:nvPr/>
          </p:nvSpPr>
          <p:spPr>
            <a:xfrm>
              <a:off x="6591079" y="3244334"/>
              <a:ext cx="6467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60">
              <a:extLst>
                <a:ext uri="{FF2B5EF4-FFF2-40B4-BE49-F238E27FC236}">
                  <a16:creationId xmlns:a16="http://schemas.microsoft.com/office/drawing/2014/main" id="{08E79831-89B5-454B-837F-1ECFEC8C24C7}"/>
                </a:ext>
              </a:extLst>
            </p:cNvPr>
            <p:cNvSpPr txBox="1"/>
            <p:nvPr/>
          </p:nvSpPr>
          <p:spPr>
            <a:xfrm>
              <a:off x="7241766" y="5754069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60">
              <a:extLst>
                <a:ext uri="{FF2B5EF4-FFF2-40B4-BE49-F238E27FC236}">
                  <a16:creationId xmlns:a16="http://schemas.microsoft.com/office/drawing/2014/main" id="{5B5A2F62-8262-6D42-828B-99E7CC8158E2}"/>
                </a:ext>
              </a:extLst>
            </p:cNvPr>
            <p:cNvSpPr txBox="1"/>
            <p:nvPr/>
          </p:nvSpPr>
          <p:spPr>
            <a:xfrm>
              <a:off x="755576" y="3466946"/>
              <a:ext cx="971106" cy="36933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62">
                  <a:extLst>
                    <a:ext uri="{FF2B5EF4-FFF2-40B4-BE49-F238E27FC236}">
                      <a16:creationId xmlns:a16="http://schemas.microsoft.com/office/drawing/2014/main" id="{DFBED748-73C1-374F-AEE1-28C25761DDE0}"/>
                    </a:ext>
                  </a:extLst>
                </p:cNvPr>
                <p:cNvSpPr txBox="1"/>
                <p:nvPr/>
              </p:nvSpPr>
              <p:spPr>
                <a:xfrm>
                  <a:off x="2555776" y="4581128"/>
                  <a:ext cx="792088" cy="646331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128K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62">
                  <a:extLst>
                    <a:ext uri="{FF2B5EF4-FFF2-40B4-BE49-F238E27FC236}">
                      <a16:creationId xmlns:a16="http://schemas.microsoft.com/office/drawing/2014/main" id="{DFBED748-73C1-374F-AEE1-28C25761D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776" y="4581128"/>
                  <a:ext cx="792088" cy="646331"/>
                </a:xfrm>
                <a:prstGeom prst="rect">
                  <a:avLst/>
                </a:prstGeom>
                <a:blipFill>
                  <a:blip r:embed="rId7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262558-B49D-D546-8027-8430A7151B3B}"/>
                </a:ext>
              </a:extLst>
            </p:cNvPr>
            <p:cNvSpPr/>
            <p:nvPr/>
          </p:nvSpPr>
          <p:spPr bwMode="auto">
            <a:xfrm>
              <a:off x="3563888" y="4077072"/>
              <a:ext cx="3168352" cy="20955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文本框 60">
              <a:extLst>
                <a:ext uri="{FF2B5EF4-FFF2-40B4-BE49-F238E27FC236}">
                  <a16:creationId xmlns:a16="http://schemas.microsoft.com/office/drawing/2014/main" id="{24DE4B03-C67E-2D44-9247-74CE97B1D385}"/>
                </a:ext>
              </a:extLst>
            </p:cNvPr>
            <p:cNvSpPr txBox="1"/>
            <p:nvPr/>
          </p:nvSpPr>
          <p:spPr>
            <a:xfrm>
              <a:off x="3027565" y="5714533"/>
              <a:ext cx="9711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62">
                  <a:extLst>
                    <a:ext uri="{FF2B5EF4-FFF2-40B4-BE49-F238E27FC236}">
                      <a16:creationId xmlns:a16="http://schemas.microsoft.com/office/drawing/2014/main" id="{7000062C-9A95-9F42-9CE8-E274BA3CD3AE}"/>
                    </a:ext>
                  </a:extLst>
                </p:cNvPr>
                <p:cNvSpPr txBox="1"/>
                <p:nvPr/>
              </p:nvSpPr>
              <p:spPr>
                <a:xfrm>
                  <a:off x="6841743" y="4581128"/>
                  <a:ext cx="792088" cy="646331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128K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62">
                  <a:extLst>
                    <a:ext uri="{FF2B5EF4-FFF2-40B4-BE49-F238E27FC236}">
                      <a16:creationId xmlns:a16="http://schemas.microsoft.com/office/drawing/2014/main" id="{7000062C-9A95-9F42-9CE8-E274BA3C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743" y="4581128"/>
                  <a:ext cx="792088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60">
              <a:extLst>
                <a:ext uri="{FF2B5EF4-FFF2-40B4-BE49-F238E27FC236}">
                  <a16:creationId xmlns:a16="http://schemas.microsoft.com/office/drawing/2014/main" id="{8E2AFB08-ED4C-7D49-9C43-4DF121CFAD87}"/>
                </a:ext>
              </a:extLst>
            </p:cNvPr>
            <p:cNvSpPr txBox="1"/>
            <p:nvPr/>
          </p:nvSpPr>
          <p:spPr>
            <a:xfrm>
              <a:off x="7278090" y="5714533"/>
              <a:ext cx="9711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62">
            <a:extLst>
              <a:ext uri="{FF2B5EF4-FFF2-40B4-BE49-F238E27FC236}">
                <a16:creationId xmlns:a16="http://schemas.microsoft.com/office/drawing/2014/main" id="{5723550E-2BF5-284C-AB49-C3C50E364EC9}"/>
              </a:ext>
            </a:extLst>
          </p:cNvPr>
          <p:cNvSpPr txBox="1"/>
          <p:nvPr/>
        </p:nvSpPr>
        <p:spPr>
          <a:xfrm>
            <a:off x="7411231" y="3735274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B8176-3AA6-0249-80DC-A17C187C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47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414072" cy="1143000"/>
          </a:xfrm>
        </p:spPr>
        <p:txBody>
          <a:bodyPr/>
          <a:lstStyle/>
          <a:p>
            <a:r>
              <a:rPr lang="en-GB" dirty="0"/>
              <a:t>Word and Bit Extension Example</a:t>
            </a:r>
          </a:p>
        </p:txBody>
      </p:sp>
      <p:graphicFrame>
        <p:nvGraphicFramePr>
          <p:cNvPr id="130051" name="Object 5"/>
          <p:cNvGraphicFramePr>
            <a:graphicFrameLocks noChangeAspect="1"/>
          </p:cNvGraphicFramePr>
          <p:nvPr/>
        </p:nvGraphicFramePr>
        <p:xfrm>
          <a:off x="1259632" y="2636912"/>
          <a:ext cx="7011988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13" name="Picture" r:id="rId4" imgW="4495680" imgH="2633400" progId="Word.Picture.8">
                  <p:embed/>
                </p:oleObj>
              </mc:Choice>
              <mc:Fallback>
                <p:oleObj name="Picture" r:id="rId4" imgW="4495680" imgH="2633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636912"/>
                        <a:ext cx="7011988" cy="410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Now 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RAM chips. How can you build a memory module of 2M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32-bit and how to connect this module with a computer system if the addressable unit is byte?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09" t="-3289" r="-305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B16B2-9A13-ED4C-8022-B2C3CB4E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8B5A-F46E-49EF-8E49-7D4823E30156}" type="slidenum">
              <a:rPr lang="en-US" smtClean="0">
                <a:solidFill>
                  <a:srgbClr val="5E574E"/>
                </a:solidFill>
              </a:rPr>
              <a:pPr/>
              <a:t>48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Memory Module Extension Summary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076056" y="1910431"/>
            <a:ext cx="0" cy="214089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348" y="4076098"/>
            <a:ext cx="41962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CPU</a:t>
            </a:r>
            <a:r>
              <a:rPr lang="en-US" altLang="zh-CN" dirty="0"/>
              <a:t> Word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The size of instruction operand </a:t>
            </a:r>
            <a:r>
              <a:rPr lang="zh-CN" altLang="en-US" dirty="0"/>
              <a:t>一条指令中数据的宽度</a:t>
            </a: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Add AX, BX, CX </a:t>
            </a:r>
            <a:r>
              <a:rPr lang="en-US" altLang="zh-CN" dirty="0"/>
              <a:t>(Size of register AX/BX/CX)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CPU</a:t>
            </a:r>
            <a:r>
              <a:rPr lang="en-US" altLang="zh-CN" dirty="0"/>
              <a:t> addressable unit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The size of data represented by an address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Usually one byte (8 bits)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60126" y="4295205"/>
            <a:ext cx="28898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Memory chip N x 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n: size of </a:t>
            </a:r>
            <a:r>
              <a:rPr lang="en-US" altLang="zh-CN" dirty="0">
                <a:solidFill>
                  <a:srgbClr val="FF0000"/>
                </a:solidFill>
              </a:rPr>
              <a:t>memory word</a:t>
            </a:r>
            <a:endParaRPr lang="zh-CN" altLang="en-US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N: number of words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08500" y="4298824"/>
            <a:ext cx="157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Address bus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bus width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76" y="1886797"/>
            <a:ext cx="4462396" cy="218161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3F4018-107A-8040-9F83-FC3FADAFFC02}"/>
              </a:ext>
            </a:extLst>
          </p:cNvPr>
          <p:cNvCxnSpPr>
            <a:cxnSpLocks/>
          </p:cNvCxnSpPr>
          <p:nvPr/>
        </p:nvCxnSpPr>
        <p:spPr>
          <a:xfrm>
            <a:off x="4644008" y="3789040"/>
            <a:ext cx="768081" cy="0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F9A60-16E7-1C44-8793-DDAFBCC7779C}"/>
              </a:ext>
            </a:extLst>
          </p:cNvPr>
          <p:cNvSpPr/>
          <p:nvPr/>
        </p:nvSpPr>
        <p:spPr>
          <a:xfrm>
            <a:off x="4641212" y="1660005"/>
            <a:ext cx="91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Control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D1FDF4-87DB-474F-9B41-356EAD69CDD6}"/>
              </a:ext>
            </a:extLst>
          </p:cNvPr>
          <p:cNvCxnSpPr>
            <a:cxnSpLocks/>
          </p:cNvCxnSpPr>
          <p:nvPr/>
        </p:nvCxnSpPr>
        <p:spPr>
          <a:xfrm>
            <a:off x="4678536" y="2060848"/>
            <a:ext cx="768081" cy="0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52A-5729-0547-AF81-952F0A87514C}"/>
              </a:ext>
            </a:extLst>
          </p:cNvPr>
          <p:cNvSpPr/>
          <p:nvPr/>
        </p:nvSpPr>
        <p:spPr>
          <a:xfrm>
            <a:off x="4752890" y="3374729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500A0-332B-AB44-ADE0-3A90E1B4AB20}"/>
              </a:ext>
            </a:extLst>
          </p:cNvPr>
          <p:cNvSpPr/>
          <p:nvPr/>
        </p:nvSpPr>
        <p:spPr>
          <a:xfrm>
            <a:off x="4752890" y="2555612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Addr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20A88-3A7D-EC4C-B47F-5F884F2C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49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1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Characteristics Comparison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Location</a:t>
            </a:r>
          </a:p>
          <a:p>
            <a:r>
              <a:rPr lang="en-GB" dirty="0"/>
              <a:t>Capacity</a:t>
            </a:r>
          </a:p>
          <a:p>
            <a:r>
              <a:rPr lang="en-GB" dirty="0"/>
              <a:t>Unit of transfer</a:t>
            </a:r>
          </a:p>
          <a:p>
            <a:r>
              <a:rPr lang="en-GB" dirty="0"/>
              <a:t>Access method</a:t>
            </a:r>
          </a:p>
          <a:p>
            <a:r>
              <a:rPr lang="en-GB" dirty="0"/>
              <a:t>Performance</a:t>
            </a:r>
          </a:p>
          <a:p>
            <a:r>
              <a:rPr lang="en-GB" dirty="0"/>
              <a:t>Physical type</a:t>
            </a:r>
          </a:p>
          <a:p>
            <a:r>
              <a:rPr lang="en-GB" dirty="0"/>
              <a:t>Organisation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D08C4-2281-EB44-8FB9-A7705801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72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731-C47E-5248-8913-A4E446B1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Memory Module Extension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7420-2E37-AB41-B83B-9B317846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6" y="1700808"/>
            <a:ext cx="8964488" cy="4680520"/>
          </a:xfrm>
        </p:spPr>
        <p:txBody>
          <a:bodyPr/>
          <a:lstStyle/>
          <a:p>
            <a:r>
              <a:rPr lang="en-US" dirty="0"/>
              <a:t>When to use word/bit extension</a:t>
            </a:r>
          </a:p>
          <a:p>
            <a:pPr lvl="1"/>
            <a:r>
              <a:rPr lang="en-US" dirty="0"/>
              <a:t>CPU wants the memory module of N</a:t>
            </a:r>
            <a:r>
              <a:rPr lang="en-US" baseline="-25000" dirty="0"/>
              <a:t>CPU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CPU</a:t>
            </a:r>
            <a:endParaRPr lang="en-US" dirty="0"/>
          </a:p>
          <a:p>
            <a:pPr lvl="1"/>
            <a:r>
              <a:rPr lang="en-US" dirty="0"/>
              <a:t>Memory chip has </a:t>
            </a:r>
            <a:r>
              <a:rPr lang="en-US" dirty="0" err="1"/>
              <a:t>N</a:t>
            </a:r>
            <a:r>
              <a:rPr lang="en-US" baseline="-25000" dirty="0" err="1"/>
              <a:t>mem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mem</a:t>
            </a:r>
            <a:endParaRPr lang="en-US" baseline="-25000" dirty="0"/>
          </a:p>
          <a:p>
            <a:r>
              <a:rPr lang="en-US" dirty="0"/>
              <a:t>Word extension: N</a:t>
            </a:r>
            <a:r>
              <a:rPr lang="en-US" baseline="-25000" dirty="0"/>
              <a:t>CPU</a:t>
            </a:r>
            <a:r>
              <a:rPr lang="en-US" dirty="0"/>
              <a:t> &gt; </a:t>
            </a:r>
            <a:r>
              <a:rPr lang="en-US" dirty="0" err="1"/>
              <a:t>N</a:t>
            </a:r>
            <a:r>
              <a:rPr lang="en-US" baseline="-25000" dirty="0" err="1"/>
              <a:t>mem</a:t>
            </a:r>
            <a:endParaRPr lang="en-US" baseline="-25000" dirty="0"/>
          </a:p>
          <a:p>
            <a:pPr lvl="1"/>
            <a:r>
              <a:rPr lang="en-US" dirty="0"/>
              <a:t>Connect data bus of CPU and all memory chips directly</a:t>
            </a:r>
          </a:p>
          <a:p>
            <a:pPr lvl="1"/>
            <a:r>
              <a:rPr lang="en-US" dirty="0"/>
              <a:t>Requires extra decoder for address bus connection</a:t>
            </a:r>
          </a:p>
          <a:p>
            <a:r>
              <a:rPr lang="en-US" dirty="0"/>
              <a:t>Bit extension : </a:t>
            </a:r>
            <a:r>
              <a:rPr lang="en-US" dirty="0" err="1"/>
              <a:t>n</a:t>
            </a:r>
            <a:r>
              <a:rPr lang="en-US" baseline="-25000" dirty="0" err="1"/>
              <a:t>CPU</a:t>
            </a:r>
            <a:r>
              <a:rPr lang="en-US" dirty="0"/>
              <a:t> &gt; </a:t>
            </a:r>
            <a:r>
              <a:rPr lang="en-US" dirty="0" err="1"/>
              <a:t>n</a:t>
            </a:r>
            <a:r>
              <a:rPr lang="en-US" baseline="-25000" dirty="0" err="1"/>
              <a:t>mem</a:t>
            </a:r>
            <a:endParaRPr lang="en-US" baseline="-25000" dirty="0"/>
          </a:p>
          <a:p>
            <a:pPr lvl="1"/>
            <a:r>
              <a:rPr lang="en-US" dirty="0"/>
              <a:t>Connect address bus of CPU and all memory chips directly</a:t>
            </a:r>
          </a:p>
          <a:p>
            <a:pPr lvl="2"/>
            <a:r>
              <a:rPr lang="en-US" dirty="0"/>
              <a:t>May discard some address lines when </a:t>
            </a:r>
            <a:r>
              <a:rPr lang="en-US" dirty="0" err="1"/>
              <a:t>n</a:t>
            </a:r>
            <a:r>
              <a:rPr lang="en-US" baseline="-25000" dirty="0" err="1"/>
              <a:t>CPU</a:t>
            </a:r>
            <a:r>
              <a:rPr lang="en-US" baseline="-25000" dirty="0"/>
              <a:t> </a:t>
            </a:r>
            <a:r>
              <a:rPr lang="en-US" dirty="0"/>
              <a:t>&gt; CPU addressable unit</a:t>
            </a:r>
          </a:p>
          <a:p>
            <a:pPr lvl="1"/>
            <a:r>
              <a:rPr lang="en-US" dirty="0"/>
              <a:t>Assemble memory chips’ data buses to connect with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B80E-EF25-8041-AE5B-B7583856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50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80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950"/>
            <a:ext cx="6131024" cy="4743450"/>
          </a:xfrm>
        </p:spPr>
        <p:txBody>
          <a:bodyPr/>
          <a:lstStyle/>
          <a:p>
            <a:r>
              <a:rPr lang="en-US" dirty="0"/>
              <a:t>For a 1MB</a:t>
            </a:r>
            <a:r>
              <a:rPr lang="en-US" altLang="zh-CN" dirty="0"/>
              <a:t> memory module</a:t>
            </a:r>
            <a:endParaRPr lang="zh-CN" altLang="en-US" dirty="0"/>
          </a:p>
          <a:p>
            <a:pPr lvl="1"/>
            <a:r>
              <a:rPr lang="en-US" altLang="zh-CN" dirty="0"/>
              <a:t>If addressable unit equals 8</a:t>
            </a:r>
            <a:r>
              <a:rPr lang="zh-CN" altLang="en-US" dirty="0"/>
              <a:t>，</a:t>
            </a:r>
            <a:r>
              <a:rPr lang="en-US" altLang="zh-CN" dirty="0"/>
              <a:t>What’s the address range</a:t>
            </a:r>
          </a:p>
          <a:p>
            <a:pPr lvl="1"/>
            <a:r>
              <a:rPr lang="en-US" altLang="zh-CN" dirty="0"/>
              <a:t>If addressable unit equals 32</a:t>
            </a:r>
            <a:r>
              <a:rPr lang="zh-CN" altLang="en-US" dirty="0"/>
              <a:t>，</a:t>
            </a:r>
            <a:r>
              <a:rPr lang="en-US" altLang="zh-CN" dirty="0"/>
              <a:t>What’s the address range</a:t>
            </a:r>
          </a:p>
          <a:p>
            <a:r>
              <a:rPr lang="en-US" altLang="zh-CN" dirty="0"/>
              <a:t>If we have 256K x 4bit memory chip</a:t>
            </a:r>
            <a:endParaRPr lang="zh-CN" altLang="en-US" dirty="0"/>
          </a:p>
          <a:p>
            <a:pPr lvl="1"/>
            <a:r>
              <a:rPr lang="en-US" altLang="zh-CN" dirty="0"/>
              <a:t>If data bus width = 8</a:t>
            </a:r>
            <a:r>
              <a:rPr lang="zh-CN" altLang="en-US" dirty="0"/>
              <a:t>，</a:t>
            </a:r>
            <a:r>
              <a:rPr lang="en-US" altLang="zh-CN" dirty="0"/>
              <a:t>how do we extend?</a:t>
            </a:r>
          </a:p>
          <a:p>
            <a:pPr lvl="1"/>
            <a:r>
              <a:rPr lang="en-US" altLang="zh-CN" dirty="0"/>
              <a:t>If data bus width = 32</a:t>
            </a:r>
            <a:r>
              <a:rPr lang="zh-CN" altLang="en-US" dirty="0"/>
              <a:t>，</a:t>
            </a:r>
            <a:r>
              <a:rPr lang="en-US" altLang="zh-CN" dirty="0"/>
              <a:t>how do we extend?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19239" y="2217978"/>
            <a:ext cx="10567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0x00000-</a:t>
            </a:r>
          </a:p>
          <a:p>
            <a:r>
              <a:rPr lang="en-US" dirty="0"/>
              <a:t>0xFFFFF</a:t>
            </a:r>
          </a:p>
        </p:txBody>
      </p:sp>
      <p:sp>
        <p:nvSpPr>
          <p:cNvPr id="5" name="Rectangle 4"/>
          <p:cNvSpPr/>
          <p:nvPr/>
        </p:nvSpPr>
        <p:spPr>
          <a:xfrm>
            <a:off x="6719239" y="3036202"/>
            <a:ext cx="10567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0x00000-</a:t>
            </a:r>
          </a:p>
          <a:p>
            <a:r>
              <a:rPr lang="en-US" dirty="0"/>
              <a:t>0x3FFFF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7625" y="3957447"/>
            <a:ext cx="27718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CPU wants 1M x 8:</a:t>
            </a:r>
          </a:p>
          <a:p>
            <a:r>
              <a:rPr lang="en-US" altLang="zh-CN" dirty="0"/>
              <a:t>(1M/256K)x(8/4)=4x2</a:t>
            </a:r>
          </a:p>
          <a:p>
            <a:r>
              <a:rPr lang="en-US" dirty="0"/>
              <a:t>4 times word extension and 2 times bit extension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7625" y="5281065"/>
            <a:ext cx="27718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CPU wants 256K x 32: (256K/256K)x(32/4)=1x8</a:t>
            </a:r>
          </a:p>
          <a:p>
            <a:r>
              <a:rPr lang="en-US" dirty="0"/>
              <a:t>8 times bit extension</a:t>
            </a:r>
          </a:p>
          <a:p>
            <a:r>
              <a:rPr lang="en-US" dirty="0"/>
              <a:t>(need to discard address A</a:t>
            </a:r>
            <a:r>
              <a:rPr lang="en-US" baseline="-25000" dirty="0"/>
              <a:t>0</a:t>
            </a:r>
            <a:r>
              <a:rPr lang="en-US" dirty="0"/>
              <a:t>-A</a:t>
            </a:r>
            <a:r>
              <a:rPr lang="en-US" altLang="zh-CN" baseline="-25000" dirty="0"/>
              <a:t>1</a:t>
            </a:r>
            <a:r>
              <a:rPr lang="en-US" dirty="0"/>
              <a:t>lines)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F6601-EB21-2748-94CD-32AA134D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51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6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Only Memory (ROM)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Permanent storage</a:t>
            </a:r>
          </a:p>
          <a:p>
            <a:r>
              <a:rPr lang="en-US" dirty="0"/>
              <a:t>Nonvolatile</a:t>
            </a:r>
          </a:p>
          <a:p>
            <a:pPr lvl="1"/>
            <a:r>
              <a:rPr lang="en-US" dirty="0"/>
              <a:t>Needs no power</a:t>
            </a:r>
          </a:p>
          <a:p>
            <a:r>
              <a:rPr lang="en-US" dirty="0"/>
              <a:t>Normal applications of ROM (Firmware)</a:t>
            </a:r>
          </a:p>
          <a:p>
            <a:pPr lvl="1"/>
            <a:r>
              <a:rPr lang="en-US" dirty="0"/>
              <a:t>Library subroutines</a:t>
            </a:r>
          </a:p>
          <a:p>
            <a:pPr lvl="1"/>
            <a:r>
              <a:rPr lang="en-US" dirty="0"/>
              <a:t>Systems programs (BIOS)</a:t>
            </a:r>
          </a:p>
          <a:p>
            <a:pPr lvl="1"/>
            <a:r>
              <a:rPr lang="en-US" dirty="0"/>
              <a:t>Function tables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45484A-2E77-D947-B8D5-BA016E0E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52</a:t>
            </a:fld>
            <a:endParaRPr lang="en-US" dirty="0">
              <a:solidFill>
                <a:srgbClr val="5E574E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ROM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78800" cy="4171950"/>
          </a:xfrm>
        </p:spPr>
        <p:txBody>
          <a:bodyPr/>
          <a:lstStyle/>
          <a:p>
            <a:r>
              <a:rPr lang="en-US" dirty="0"/>
              <a:t>Written during manufacture</a:t>
            </a:r>
          </a:p>
          <a:p>
            <a:pPr lvl="1"/>
            <a:r>
              <a:rPr lang="en-US" dirty="0"/>
              <a:t>Very expensive for small runs</a:t>
            </a:r>
          </a:p>
          <a:p>
            <a:r>
              <a:rPr lang="en-US" dirty="0"/>
              <a:t>Programmable (once)</a:t>
            </a:r>
          </a:p>
          <a:p>
            <a:pPr lvl="1"/>
            <a:r>
              <a:rPr lang="en-US" dirty="0"/>
              <a:t>PROM</a:t>
            </a:r>
          </a:p>
          <a:p>
            <a:pPr lvl="1"/>
            <a:r>
              <a:rPr lang="en-US" dirty="0"/>
              <a:t>Needs special equipment to program</a:t>
            </a:r>
          </a:p>
          <a:p>
            <a:r>
              <a:rPr lang="en-US" dirty="0"/>
              <a:t>Read “mostly”</a:t>
            </a:r>
          </a:p>
          <a:p>
            <a:pPr lvl="1"/>
            <a:r>
              <a:rPr lang="en-US" dirty="0"/>
              <a:t>Erasable Programmable (EPROM)</a:t>
            </a:r>
          </a:p>
          <a:p>
            <a:pPr lvl="2"/>
            <a:r>
              <a:rPr lang="en-US" dirty="0"/>
              <a:t>Erased by Ultraviolet radiation</a:t>
            </a:r>
          </a:p>
          <a:p>
            <a:pPr lvl="1"/>
            <a:r>
              <a:rPr lang="en-US" dirty="0"/>
              <a:t>Electrically Erasable (EEPROM)</a:t>
            </a:r>
          </a:p>
          <a:p>
            <a:pPr lvl="2"/>
            <a:r>
              <a:rPr lang="en-US" dirty="0"/>
              <a:t>Takes much longer to write than read</a:t>
            </a:r>
          </a:p>
          <a:p>
            <a:pPr lvl="1"/>
            <a:r>
              <a:rPr lang="en-US" dirty="0"/>
              <a:t>Flash memory</a:t>
            </a:r>
          </a:p>
          <a:p>
            <a:pPr lvl="2"/>
            <a:r>
              <a:rPr lang="en-US" dirty="0"/>
              <a:t>Erase whole memory electrically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972A3-0A90-E745-82BC-6AC833BF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53</a:t>
            </a:fld>
            <a:endParaRPr lang="en-US" dirty="0">
              <a:solidFill>
                <a:srgbClr val="5E574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 -&gt; cache -&gt; main memory -&gt; disk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96509-72AE-114D-AC5D-25DE018A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54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4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 you want fast?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possible to build a computer which uses only static RAM (cache)</a:t>
            </a:r>
          </a:p>
          <a:p>
            <a:r>
              <a:rPr lang="en-GB" dirty="0"/>
              <a:t>This would be very fast</a:t>
            </a:r>
          </a:p>
          <a:p>
            <a:r>
              <a:rPr lang="en-GB" dirty="0"/>
              <a:t>This would need no cache</a:t>
            </a:r>
          </a:p>
          <a:p>
            <a:pPr lvl="1"/>
            <a:r>
              <a:rPr lang="en-GB" dirty="0"/>
              <a:t>How can you cache </a:t>
            </a:r>
            <a:r>
              <a:rPr lang="en-GB" dirty="0" err="1"/>
              <a:t>cache</a:t>
            </a:r>
            <a:r>
              <a:rPr lang="en-GB" dirty="0"/>
              <a:t>?</a:t>
            </a:r>
          </a:p>
          <a:p>
            <a:r>
              <a:rPr lang="en-GB" dirty="0"/>
              <a:t>This would cost a very large amount</a:t>
            </a:r>
          </a:p>
          <a:p>
            <a:r>
              <a:rPr lang="en-GB" dirty="0"/>
              <a:t>Trade-offs among speed, capacity, and cost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7BE35-622D-C649-8060-F178E7B7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55</a:t>
            </a:fld>
            <a:endParaRPr lang="en-US" dirty="0">
              <a:solidFill>
                <a:srgbClr val="5E574E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Two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8614" y="1772816"/>
                <a:ext cx="8178800" cy="2971800"/>
              </a:xfrm>
            </p:spPr>
            <p:txBody>
              <a:bodyPr/>
              <a:lstStyle/>
              <a:p>
                <a:r>
                  <a:rPr lang="en-US" altLang="zh-CN" dirty="0"/>
                  <a:t>Now you have 128K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/>
                  <a:t>-bit RAM chips. How can you build a memory module of 1M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altLang="zh-CN" dirty="0"/>
                  <a:t>-bit and how to connect this module with a computer system if the addressable unit is byte?</a:t>
                </a:r>
              </a:p>
              <a:p>
                <a:pPr lvl="1"/>
                <a:r>
                  <a:rPr lang="en-US" dirty="0"/>
                  <a:t>Draw the address/data lines according to the example in the slides</a:t>
                </a:r>
                <a:endParaRPr lang="en-GB" dirty="0"/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8614" y="1772816"/>
                <a:ext cx="8178800" cy="2971800"/>
              </a:xfrm>
              <a:blipFill>
                <a:blip r:embed="rId3"/>
                <a:stretch>
                  <a:fillRect l="-1087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83270-1776-0E44-8B62-1E4D2050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F00-B977-4AEE-AE6F-7C9236E06D48}" type="slidenum">
              <a:rPr lang="en-US" smtClean="0">
                <a:solidFill>
                  <a:srgbClr val="5E574E"/>
                </a:solidFill>
              </a:rPr>
              <a:pPr/>
              <a:t>56</a:t>
            </a:fld>
            <a:endParaRPr lang="en-US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2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Location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CPU</a:t>
            </a:r>
          </a:p>
          <a:p>
            <a:pPr lvl="1"/>
            <a:r>
              <a:rPr lang="en-GB" dirty="0"/>
              <a:t>registers</a:t>
            </a:r>
          </a:p>
          <a:p>
            <a:r>
              <a:rPr lang="en-GB" dirty="0"/>
              <a:t>Internal</a:t>
            </a:r>
          </a:p>
          <a:p>
            <a:pPr lvl="1"/>
            <a:r>
              <a:rPr lang="en-GB" dirty="0"/>
              <a:t>Cache, main memory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Disk, tape, DVD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069A2-5178-8248-923E-D2C75ABF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6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Capacity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Word size</a:t>
            </a:r>
          </a:p>
          <a:p>
            <a:pPr lvl="1"/>
            <a:r>
              <a:rPr lang="en-GB" dirty="0"/>
              <a:t>The natural unit of organization</a:t>
            </a:r>
          </a:p>
          <a:p>
            <a:r>
              <a:rPr lang="en-GB" dirty="0"/>
              <a:t>Number of words</a:t>
            </a:r>
          </a:p>
          <a:p>
            <a:r>
              <a:rPr lang="en-GB" dirty="0"/>
              <a:t>E.g., 2M 8-bit, 16M 1-bit</a:t>
            </a:r>
          </a:p>
          <a:p>
            <a:pPr lvl="1"/>
            <a:r>
              <a:rPr lang="en-GB" dirty="0"/>
              <a:t>Same capacity but different organization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B418B-6A49-C546-8AB3-66A77DC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7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5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of Transfer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GB" dirty="0"/>
              <a:t>Internal</a:t>
            </a:r>
          </a:p>
          <a:p>
            <a:pPr lvl="1"/>
            <a:r>
              <a:rPr lang="en-GB" dirty="0"/>
              <a:t>Usually a word, governed by data bus width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Usually a block which is much larger than a word</a:t>
            </a:r>
          </a:p>
          <a:p>
            <a:pPr lvl="1"/>
            <a:r>
              <a:rPr lang="en-GB" dirty="0"/>
              <a:t>E.g., the CPU can calculate one addition every cycle, but a memory transfer takes two cycles. With the memory interface width to be 4 words, the CPU can be kept with 100</a:t>
            </a:r>
            <a:r>
              <a:rPr lang="en-GB"/>
              <a:t>% utilization</a:t>
            </a:r>
            <a:r>
              <a:rPr lang="en-GB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D4991-E992-BD4E-AE15-AC8ACBC8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8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37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Addressable unit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GB" dirty="0"/>
              <a:t>Smallest location which can be uniquely addressed</a:t>
            </a:r>
          </a:p>
          <a:p>
            <a:r>
              <a:rPr lang="en-GB" dirty="0"/>
              <a:t>Normally a Byte for </a:t>
            </a:r>
            <a:r>
              <a:rPr lang="en-GB"/>
              <a:t>internal memory</a:t>
            </a:r>
            <a:endParaRPr lang="en-GB" dirty="0"/>
          </a:p>
          <a:p>
            <a:r>
              <a:rPr lang="en-GB" dirty="0"/>
              <a:t>Cluster on disks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D934C-C759-0547-8657-EB5AD7E7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D222-E453-472C-B553-43E1189E21AE}" type="slidenum">
              <a:rPr lang="en-US" smtClean="0">
                <a:solidFill>
                  <a:srgbClr val="5E574E"/>
                </a:solidFill>
              </a:rPr>
              <a:pPr/>
              <a:t>9</a:t>
            </a:fld>
            <a:endParaRPr lang="en-US" dirty="0">
              <a:solidFill>
                <a:srgbClr val="5E5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4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llings">
  <a:themeElements>
    <a:clrScheme name="stallings.po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stallings.po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llings.po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tallings">
  <a:themeElements>
    <a:clrScheme name="stallings.po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stallings.po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llings.po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6434</TotalTime>
  <Words>2385</Words>
  <Application>Microsoft Macintosh PowerPoint</Application>
  <PresentationFormat>On-screen Show (4:3)</PresentationFormat>
  <Paragraphs>527</Paragraphs>
  <Slides>56</Slides>
  <Notes>30</Notes>
  <HiddenSlides>6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Arial Black</vt:lpstr>
      <vt:lpstr>Calibri</vt:lpstr>
      <vt:lpstr>Cambria Math</vt:lpstr>
      <vt:lpstr>Monotype Sorts</vt:lpstr>
      <vt:lpstr>Tahoma</vt:lpstr>
      <vt:lpstr>Times New Roman</vt:lpstr>
      <vt:lpstr>Office 主题</vt:lpstr>
      <vt:lpstr>stallings</vt:lpstr>
      <vt:lpstr>1_stallings</vt:lpstr>
      <vt:lpstr>Document</vt:lpstr>
      <vt:lpstr>Picture</vt:lpstr>
      <vt:lpstr>Lecture 03: Memory and I/O Modules</vt:lpstr>
      <vt:lpstr>PowerPoint Presentation</vt:lpstr>
      <vt:lpstr>Key Content</vt:lpstr>
      <vt:lpstr>Physical Types of Memory</vt:lpstr>
      <vt:lpstr>Memory Characteristics Comparison</vt:lpstr>
      <vt:lpstr>Location</vt:lpstr>
      <vt:lpstr>Capacity</vt:lpstr>
      <vt:lpstr>Unit of Transfer</vt:lpstr>
      <vt:lpstr>Addressable unit</vt:lpstr>
      <vt:lpstr>Access Methods (1)</vt:lpstr>
      <vt:lpstr>Access Methods (2)</vt:lpstr>
      <vt:lpstr>Performance</vt:lpstr>
      <vt:lpstr>Quiz</vt:lpstr>
      <vt:lpstr>Semiconductor Memory</vt:lpstr>
      <vt:lpstr>Memory Basics</vt:lpstr>
      <vt:lpstr>Memory Basics</vt:lpstr>
      <vt:lpstr>Random Access Memory (RAM) </vt:lpstr>
      <vt:lpstr>Recap on Digital Circuit</vt:lpstr>
      <vt:lpstr>Quiz: can you identify those gates?</vt:lpstr>
      <vt:lpstr>Static RAM</vt:lpstr>
      <vt:lpstr>Dynamic RAM</vt:lpstr>
      <vt:lpstr>Key Content</vt:lpstr>
      <vt:lpstr>Memory is Organized with Hierachy</vt:lpstr>
      <vt:lpstr>Why Memory Hierarchy</vt:lpstr>
      <vt:lpstr>Idea Behind Memory Hierarchy</vt:lpstr>
      <vt:lpstr>Example</vt:lpstr>
      <vt:lpstr>Key Content</vt:lpstr>
      <vt:lpstr>Memory Interface with CPU</vt:lpstr>
      <vt:lpstr>Memory Interface with CPU</vt:lpstr>
      <vt:lpstr>Memory Interface with CPU</vt:lpstr>
      <vt:lpstr>Memory Chip</vt:lpstr>
      <vt:lpstr>Memory Chip (Logical View)</vt:lpstr>
      <vt:lpstr>Memory Chip (Physical View)</vt:lpstr>
      <vt:lpstr>Memory Array</vt:lpstr>
      <vt:lpstr>Memory Chip (Physical View)</vt:lpstr>
      <vt:lpstr>Typical 16 Mb RAM (4M x 4)</vt:lpstr>
      <vt:lpstr>How to Access Memory Array</vt:lpstr>
      <vt:lpstr>How to Access Memory Array</vt:lpstr>
      <vt:lpstr>How to Access Memory Array</vt:lpstr>
      <vt:lpstr>Key Takeaway in This Part</vt:lpstr>
      <vt:lpstr>Key Content</vt:lpstr>
      <vt:lpstr>Module  Organisation</vt:lpstr>
      <vt:lpstr>Bit Extension Example</vt:lpstr>
      <vt:lpstr>Bit Extension Example</vt:lpstr>
      <vt:lpstr>Module Organisation (2)</vt:lpstr>
      <vt:lpstr>Word Extension Example</vt:lpstr>
      <vt:lpstr>Quiz</vt:lpstr>
      <vt:lpstr>Word and Bit Extension Example</vt:lpstr>
      <vt:lpstr>Memory Module Extension Summary</vt:lpstr>
      <vt:lpstr>Memory Module Extension Summary</vt:lpstr>
      <vt:lpstr>Quiz</vt:lpstr>
      <vt:lpstr>Read Only Memory (ROM)</vt:lpstr>
      <vt:lpstr>Types of ROM</vt:lpstr>
      <vt:lpstr>Key Content Review</vt:lpstr>
      <vt:lpstr>So you want fast?</vt:lpstr>
      <vt:lpstr>Assignment Two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More on I/O and Memory</dc:title>
  <dc:creator>archee</dc:creator>
  <cp:lastModifiedBy>Leng Jingwen</cp:lastModifiedBy>
  <cp:revision>332</cp:revision>
  <dcterms:created xsi:type="dcterms:W3CDTF">2012-02-15T06:15:34Z</dcterms:created>
  <dcterms:modified xsi:type="dcterms:W3CDTF">2021-04-29T01:56:08Z</dcterms:modified>
</cp:coreProperties>
</file>